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28" r:id="rId3"/>
    <p:sldId id="267" r:id="rId4"/>
    <p:sldId id="302" r:id="rId5"/>
    <p:sldId id="309" r:id="rId6"/>
    <p:sldId id="308" r:id="rId7"/>
    <p:sldId id="306" r:id="rId8"/>
    <p:sldId id="304" r:id="rId9"/>
    <p:sldId id="305" r:id="rId10"/>
    <p:sldId id="266" r:id="rId11"/>
    <p:sldId id="268" r:id="rId12"/>
    <p:sldId id="257" r:id="rId13"/>
    <p:sldId id="259" r:id="rId14"/>
    <p:sldId id="271" r:id="rId15"/>
    <p:sldId id="292" r:id="rId16"/>
    <p:sldId id="315" r:id="rId17"/>
    <p:sldId id="323" r:id="rId18"/>
    <p:sldId id="329" r:id="rId19"/>
    <p:sldId id="325" r:id="rId20"/>
    <p:sldId id="326" r:id="rId21"/>
    <p:sldId id="322" r:id="rId22"/>
    <p:sldId id="288" r:id="rId23"/>
    <p:sldId id="311" r:id="rId24"/>
    <p:sldId id="314" r:id="rId25"/>
    <p:sldId id="313" r:id="rId26"/>
    <p:sldId id="312" r:id="rId27"/>
    <p:sldId id="262" r:id="rId28"/>
    <p:sldId id="264" r:id="rId29"/>
    <p:sldId id="287" r:id="rId30"/>
    <p:sldId id="263" r:id="rId31"/>
    <p:sldId id="290" r:id="rId32"/>
    <p:sldId id="295" r:id="rId33"/>
    <p:sldId id="296" r:id="rId34"/>
    <p:sldId id="298" r:id="rId35"/>
    <p:sldId id="297" r:id="rId36"/>
    <p:sldId id="330" r:id="rId37"/>
    <p:sldId id="269" r:id="rId38"/>
    <p:sldId id="303" r:id="rId39"/>
    <p:sldId id="278" r:id="rId40"/>
    <p:sldId id="327" r:id="rId41"/>
    <p:sldId id="270" r:id="rId4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486" y="6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7" d="100"/>
          <a:sy n="67" d="100"/>
        </p:scale>
        <p:origin x="326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1"/>
            <a:ext cx="3066733" cy="469780"/>
          </a:xfrm>
          <a:prstGeom prst="rect">
            <a:avLst/>
          </a:prstGeom>
        </p:spPr>
        <p:txBody>
          <a:bodyPr vert="horz" lIns="93936" tIns="46968" rIns="93936" bIns="46968" rtlCol="0"/>
          <a:lstStyle>
            <a:lvl1pPr algn="r">
              <a:defRPr sz="1200"/>
            </a:lvl1pPr>
          </a:lstStyle>
          <a:p>
            <a:fld id="{9201EDF4-759C-456B-90B3-5048F0796554}" type="datetimeFigureOut">
              <a:rPr lang="en-US" smtClean="0"/>
              <a:t>4/17/2019</a:t>
            </a:fld>
            <a:endParaRPr lang="en-US" dirty="0"/>
          </a:p>
        </p:txBody>
      </p:sp>
      <p:sp>
        <p:nvSpPr>
          <p:cNvPr id="4" name="Slide Image Placeholder 3"/>
          <p:cNvSpPr>
            <a:spLocks noGrp="1" noRot="1" noChangeAspect="1"/>
          </p:cNvSpPr>
          <p:nvPr>
            <p:ph type="sldImg" idx="2"/>
          </p:nvPr>
        </p:nvSpPr>
        <p:spPr>
          <a:xfrm>
            <a:off x="185737" y="547644"/>
            <a:ext cx="6629400" cy="4973299"/>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219073" y="5900737"/>
            <a:ext cx="6596063" cy="2678405"/>
          </a:xfrm>
          <a:prstGeom prst="rect">
            <a:avLst/>
          </a:prstGeom>
        </p:spPr>
        <p:txBody>
          <a:bodyPr vert="horz" lIns="93936" tIns="46968" rIns="93936" bIns="4696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3CC7844D-40FE-4EFA-8D4E-5A923267DF0E}" type="slidenum">
              <a:rPr lang="en-US" smtClean="0"/>
              <a:t>‹#›</a:t>
            </a:fld>
            <a:endParaRPr lang="en-US" dirty="0"/>
          </a:p>
        </p:txBody>
      </p:sp>
    </p:spTree>
    <p:extLst>
      <p:ext uri="{BB962C8B-B14F-4D97-AF65-F5344CB8AC3E}">
        <p14:creationId xmlns:p14="http://schemas.microsoft.com/office/powerpoint/2010/main" val="1218654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1</a:t>
            </a:fld>
            <a:endParaRPr lang="en-US" dirty="0"/>
          </a:p>
        </p:txBody>
      </p:sp>
    </p:spTree>
    <p:extLst>
      <p:ext uri="{BB962C8B-B14F-4D97-AF65-F5344CB8AC3E}">
        <p14:creationId xmlns:p14="http://schemas.microsoft.com/office/powerpoint/2010/main" val="3674341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10</a:t>
            </a:fld>
            <a:endParaRPr lang="en-US" dirty="0"/>
          </a:p>
        </p:txBody>
      </p:sp>
    </p:spTree>
    <p:extLst>
      <p:ext uri="{BB962C8B-B14F-4D97-AF65-F5344CB8AC3E}">
        <p14:creationId xmlns:p14="http://schemas.microsoft.com/office/powerpoint/2010/main" val="4094388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11</a:t>
            </a:fld>
            <a:endParaRPr lang="en-US" dirty="0"/>
          </a:p>
        </p:txBody>
      </p:sp>
    </p:spTree>
    <p:extLst>
      <p:ext uri="{BB962C8B-B14F-4D97-AF65-F5344CB8AC3E}">
        <p14:creationId xmlns:p14="http://schemas.microsoft.com/office/powerpoint/2010/main" val="2660838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12</a:t>
            </a:fld>
            <a:endParaRPr lang="en-US" dirty="0"/>
          </a:p>
        </p:txBody>
      </p:sp>
    </p:spTree>
    <p:extLst>
      <p:ext uri="{BB962C8B-B14F-4D97-AF65-F5344CB8AC3E}">
        <p14:creationId xmlns:p14="http://schemas.microsoft.com/office/powerpoint/2010/main" val="2400242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13</a:t>
            </a:fld>
            <a:endParaRPr lang="en-US" dirty="0"/>
          </a:p>
        </p:txBody>
      </p:sp>
    </p:spTree>
    <p:extLst>
      <p:ext uri="{BB962C8B-B14F-4D97-AF65-F5344CB8AC3E}">
        <p14:creationId xmlns:p14="http://schemas.microsoft.com/office/powerpoint/2010/main" val="2078118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14</a:t>
            </a:fld>
            <a:endParaRPr lang="en-US" dirty="0"/>
          </a:p>
        </p:txBody>
      </p:sp>
    </p:spTree>
    <p:extLst>
      <p:ext uri="{BB962C8B-B14F-4D97-AF65-F5344CB8AC3E}">
        <p14:creationId xmlns:p14="http://schemas.microsoft.com/office/powerpoint/2010/main" val="3290980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Not saying anything was done improperly or illegally.  In fact, I believe my home was once in a wetland area.</a:t>
            </a:r>
          </a:p>
          <a:p>
            <a:endParaRPr lang="en-US" dirty="0"/>
          </a:p>
          <a:p>
            <a:r>
              <a:rPr lang="en-US" sz="1200" b="0" i="0" u="none" strike="noStrike" kern="1200" baseline="0" dirty="0">
                <a:solidFill>
                  <a:schemeClr val="tx1"/>
                </a:solidFill>
                <a:latin typeface="+mn-lt"/>
                <a:ea typeface="+mn-ea"/>
                <a:cs typeface="+mn-cs"/>
              </a:rPr>
              <a:t>The most general state definition of “wetlands” covers “ ‘waters’ as defined by N.C. GEN. STAT. § 143-212(6) (hereinafter G.S.) and are areas that are inundated or saturated by an accumulation of surface or ground water at a frequency and duration sufficient to support, and that under normal circumstances do support, a prevalence of vegetation typically adapted for life in saturated soil conditions. Wetlands generally include swamps, marshes, bogs and similar areas. Wetlands classified as waters of the state are restricted to waters of the United States as defined by 33 CFR 328.3 and 40 CFR 230.3.” 15A NCAC 2B .0202 (1999). </a:t>
            </a:r>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15</a:t>
            </a:fld>
            <a:endParaRPr lang="en-US" dirty="0"/>
          </a:p>
        </p:txBody>
      </p:sp>
    </p:spTree>
    <p:extLst>
      <p:ext uri="{BB962C8B-B14F-4D97-AF65-F5344CB8AC3E}">
        <p14:creationId xmlns:p14="http://schemas.microsoft.com/office/powerpoint/2010/main" val="2665871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 blue line is boundary of original Beach Club development.  Light blue lines are stormwater pipes.  Note that Gulfstream Drive was referred to as Sea Lane Drive and extended through what, is now, the Keys retention pond. </a:t>
            </a:r>
          </a:p>
        </p:txBody>
      </p:sp>
      <p:sp>
        <p:nvSpPr>
          <p:cNvPr id="4" name="Slide Number Placeholder 3"/>
          <p:cNvSpPr>
            <a:spLocks noGrp="1"/>
          </p:cNvSpPr>
          <p:nvPr>
            <p:ph type="sldNum" sz="quarter" idx="5"/>
          </p:nvPr>
        </p:nvSpPr>
        <p:spPr/>
        <p:txBody>
          <a:bodyPr/>
          <a:lstStyle/>
          <a:p>
            <a:fld id="{3CC7844D-40FE-4EFA-8D4E-5A923267DF0E}" type="slidenum">
              <a:rPr lang="en-US" smtClean="0"/>
              <a:t>16</a:t>
            </a:fld>
            <a:endParaRPr lang="en-US" dirty="0"/>
          </a:p>
        </p:txBody>
      </p:sp>
    </p:spTree>
    <p:extLst>
      <p:ext uri="{BB962C8B-B14F-4D97-AF65-F5344CB8AC3E}">
        <p14:creationId xmlns:p14="http://schemas.microsoft.com/office/powerpoint/2010/main" val="3743251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Lane Drive is gone and has been replaced by the Keys.  Originally designed as patio homes, now are higher density townhomes.</a:t>
            </a:r>
          </a:p>
        </p:txBody>
      </p:sp>
      <p:sp>
        <p:nvSpPr>
          <p:cNvPr id="4" name="Slide Number Placeholder 3"/>
          <p:cNvSpPr>
            <a:spLocks noGrp="1"/>
          </p:cNvSpPr>
          <p:nvPr>
            <p:ph type="sldNum" sz="quarter" idx="5"/>
          </p:nvPr>
        </p:nvSpPr>
        <p:spPr/>
        <p:txBody>
          <a:bodyPr/>
          <a:lstStyle/>
          <a:p>
            <a:fld id="{3CC7844D-40FE-4EFA-8D4E-5A923267DF0E}" type="slidenum">
              <a:rPr lang="en-US" smtClean="0"/>
              <a:t>17</a:t>
            </a:fld>
            <a:endParaRPr lang="en-US" dirty="0"/>
          </a:p>
        </p:txBody>
      </p:sp>
    </p:spTree>
    <p:extLst>
      <p:ext uri="{BB962C8B-B14F-4D97-AF65-F5344CB8AC3E}">
        <p14:creationId xmlns:p14="http://schemas.microsoft.com/office/powerpoint/2010/main" val="274734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Kure Beach Village expands.</a:t>
            </a:r>
          </a:p>
        </p:txBody>
      </p:sp>
      <p:sp>
        <p:nvSpPr>
          <p:cNvPr id="4" name="Slide Number Placeholder 3"/>
          <p:cNvSpPr>
            <a:spLocks noGrp="1"/>
          </p:cNvSpPr>
          <p:nvPr>
            <p:ph type="sldNum" sz="quarter" idx="5"/>
          </p:nvPr>
        </p:nvSpPr>
        <p:spPr/>
        <p:txBody>
          <a:bodyPr/>
          <a:lstStyle/>
          <a:p>
            <a:fld id="{3CC7844D-40FE-4EFA-8D4E-5A923267DF0E}" type="slidenum">
              <a:rPr lang="en-US" smtClean="0"/>
              <a:t>18</a:t>
            </a:fld>
            <a:endParaRPr lang="en-US" dirty="0"/>
          </a:p>
        </p:txBody>
      </p:sp>
    </p:spTree>
    <p:extLst>
      <p:ext uri="{BB962C8B-B14F-4D97-AF65-F5344CB8AC3E}">
        <p14:creationId xmlns:p14="http://schemas.microsoft.com/office/powerpoint/2010/main" val="1508458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The main road to Kure Estates is now named Sea Lane.</a:t>
            </a:r>
          </a:p>
          <a:p>
            <a:endParaRPr lang="en-US" dirty="0"/>
          </a:p>
          <a:p>
            <a:r>
              <a:rPr lang="en-US" dirty="0">
                <a:effectLst/>
              </a:rPr>
              <a:t>A swale is a depression created in the ground that carries rainwater by gravity away from your home and property.  It is designed to collect water and gradually allow it to infiltrate the soil below, as opposed to a ditch, which is designed to move water from one location to another.</a:t>
            </a:r>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19</a:t>
            </a:fld>
            <a:endParaRPr lang="en-US" dirty="0"/>
          </a:p>
        </p:txBody>
      </p:sp>
    </p:spTree>
    <p:extLst>
      <p:ext uri="{BB962C8B-B14F-4D97-AF65-F5344CB8AC3E}">
        <p14:creationId xmlns:p14="http://schemas.microsoft.com/office/powerpoint/2010/main" val="3755034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In 2015, the town – led by Building Inspector John Batson – received a rating by the National Flood Insurance Agency that saved our citizens money when purchasing flood insurance.  At the time, there were 985 flood insurance policies in force in Kure Beach – representing more than $259 million dollars in flood insurance coverage.  Efforts like this – and like the actions of Public Works – every day, but especially during and after storms, make me confident that there is no challenge that this town can’t overcome.</a:t>
            </a:r>
          </a:p>
        </p:txBody>
      </p:sp>
      <p:sp>
        <p:nvSpPr>
          <p:cNvPr id="4" name="Slide Number Placeholder 3"/>
          <p:cNvSpPr>
            <a:spLocks noGrp="1"/>
          </p:cNvSpPr>
          <p:nvPr>
            <p:ph type="sldNum" sz="quarter" idx="5"/>
          </p:nvPr>
        </p:nvSpPr>
        <p:spPr/>
        <p:txBody>
          <a:bodyPr/>
          <a:lstStyle/>
          <a:p>
            <a:fld id="{3CC7844D-40FE-4EFA-8D4E-5A923267DF0E}" type="slidenum">
              <a:rPr lang="en-US" smtClean="0"/>
              <a:t>2</a:t>
            </a:fld>
            <a:endParaRPr lang="en-US" dirty="0"/>
          </a:p>
        </p:txBody>
      </p:sp>
    </p:spTree>
    <p:extLst>
      <p:ext uri="{BB962C8B-B14F-4D97-AF65-F5344CB8AC3E}">
        <p14:creationId xmlns:p14="http://schemas.microsoft.com/office/powerpoint/2010/main" val="2107812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20</a:t>
            </a:fld>
            <a:endParaRPr lang="en-US" dirty="0"/>
          </a:p>
        </p:txBody>
      </p:sp>
    </p:spTree>
    <p:extLst>
      <p:ext uri="{BB962C8B-B14F-4D97-AF65-F5344CB8AC3E}">
        <p14:creationId xmlns:p14="http://schemas.microsoft.com/office/powerpoint/2010/main" val="3350118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21</a:t>
            </a:fld>
            <a:endParaRPr lang="en-US" dirty="0"/>
          </a:p>
        </p:txBody>
      </p:sp>
    </p:spTree>
    <p:extLst>
      <p:ext uri="{BB962C8B-B14F-4D97-AF65-F5344CB8AC3E}">
        <p14:creationId xmlns:p14="http://schemas.microsoft.com/office/powerpoint/2010/main" val="3921730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Wilmington average annual rainfall is 57.61.  In 2014 rainfall total = 59.7</a:t>
            </a:r>
          </a:p>
        </p:txBody>
      </p:sp>
      <p:sp>
        <p:nvSpPr>
          <p:cNvPr id="4" name="Slide Number Placeholder 3"/>
          <p:cNvSpPr>
            <a:spLocks noGrp="1"/>
          </p:cNvSpPr>
          <p:nvPr>
            <p:ph type="sldNum" sz="quarter" idx="5"/>
          </p:nvPr>
        </p:nvSpPr>
        <p:spPr/>
        <p:txBody>
          <a:bodyPr/>
          <a:lstStyle/>
          <a:p>
            <a:fld id="{3CC7844D-40FE-4EFA-8D4E-5A923267DF0E}" type="slidenum">
              <a:rPr lang="en-US" smtClean="0"/>
              <a:t>22</a:t>
            </a:fld>
            <a:endParaRPr lang="en-US" dirty="0"/>
          </a:p>
        </p:txBody>
      </p:sp>
    </p:spTree>
    <p:extLst>
      <p:ext uri="{BB962C8B-B14F-4D97-AF65-F5344CB8AC3E}">
        <p14:creationId xmlns:p14="http://schemas.microsoft.com/office/powerpoint/2010/main" val="2530892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2015 rainfall total = 73.47.</a:t>
            </a:r>
          </a:p>
        </p:txBody>
      </p:sp>
      <p:sp>
        <p:nvSpPr>
          <p:cNvPr id="4" name="Slide Number Placeholder 3"/>
          <p:cNvSpPr>
            <a:spLocks noGrp="1"/>
          </p:cNvSpPr>
          <p:nvPr>
            <p:ph type="sldNum" sz="quarter" idx="5"/>
          </p:nvPr>
        </p:nvSpPr>
        <p:spPr/>
        <p:txBody>
          <a:bodyPr/>
          <a:lstStyle/>
          <a:p>
            <a:fld id="{3CC7844D-40FE-4EFA-8D4E-5A923267DF0E}" type="slidenum">
              <a:rPr lang="en-US" smtClean="0"/>
              <a:t>23</a:t>
            </a:fld>
            <a:endParaRPr lang="en-US" dirty="0"/>
          </a:p>
        </p:txBody>
      </p:sp>
    </p:spTree>
    <p:extLst>
      <p:ext uri="{BB962C8B-B14F-4D97-AF65-F5344CB8AC3E}">
        <p14:creationId xmlns:p14="http://schemas.microsoft.com/office/powerpoint/2010/main" val="4214642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rainfall total = 71.64.</a:t>
            </a:r>
          </a:p>
        </p:txBody>
      </p:sp>
      <p:sp>
        <p:nvSpPr>
          <p:cNvPr id="4" name="Slide Number Placeholder 3"/>
          <p:cNvSpPr>
            <a:spLocks noGrp="1"/>
          </p:cNvSpPr>
          <p:nvPr>
            <p:ph type="sldNum" sz="quarter" idx="5"/>
          </p:nvPr>
        </p:nvSpPr>
        <p:spPr/>
        <p:txBody>
          <a:bodyPr/>
          <a:lstStyle/>
          <a:p>
            <a:fld id="{3CC7844D-40FE-4EFA-8D4E-5A923267DF0E}" type="slidenum">
              <a:rPr lang="en-US" smtClean="0"/>
              <a:t>24</a:t>
            </a:fld>
            <a:endParaRPr lang="en-US" dirty="0"/>
          </a:p>
        </p:txBody>
      </p:sp>
    </p:spTree>
    <p:extLst>
      <p:ext uri="{BB962C8B-B14F-4D97-AF65-F5344CB8AC3E}">
        <p14:creationId xmlns:p14="http://schemas.microsoft.com/office/powerpoint/2010/main" val="3875978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rainfall total = 62.64.  Still well above 57.61.</a:t>
            </a:r>
          </a:p>
        </p:txBody>
      </p:sp>
      <p:sp>
        <p:nvSpPr>
          <p:cNvPr id="4" name="Slide Number Placeholder 3"/>
          <p:cNvSpPr>
            <a:spLocks noGrp="1"/>
          </p:cNvSpPr>
          <p:nvPr>
            <p:ph type="sldNum" sz="quarter" idx="5"/>
          </p:nvPr>
        </p:nvSpPr>
        <p:spPr/>
        <p:txBody>
          <a:bodyPr/>
          <a:lstStyle/>
          <a:p>
            <a:fld id="{3CC7844D-40FE-4EFA-8D4E-5A923267DF0E}" type="slidenum">
              <a:rPr lang="en-US" smtClean="0"/>
              <a:t>25</a:t>
            </a:fld>
            <a:endParaRPr lang="en-US" dirty="0"/>
          </a:p>
        </p:txBody>
      </p:sp>
    </p:spTree>
    <p:extLst>
      <p:ext uri="{BB962C8B-B14F-4D97-AF65-F5344CB8AC3E}">
        <p14:creationId xmlns:p14="http://schemas.microsoft.com/office/powerpoint/2010/main" val="1960691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broke all records at 102.40.</a:t>
            </a:r>
          </a:p>
        </p:txBody>
      </p:sp>
      <p:sp>
        <p:nvSpPr>
          <p:cNvPr id="4" name="Slide Number Placeholder 3"/>
          <p:cNvSpPr>
            <a:spLocks noGrp="1"/>
          </p:cNvSpPr>
          <p:nvPr>
            <p:ph type="sldNum" sz="quarter" idx="5"/>
          </p:nvPr>
        </p:nvSpPr>
        <p:spPr/>
        <p:txBody>
          <a:bodyPr/>
          <a:lstStyle/>
          <a:p>
            <a:fld id="{3CC7844D-40FE-4EFA-8D4E-5A923267DF0E}" type="slidenum">
              <a:rPr lang="en-US" smtClean="0"/>
              <a:t>26</a:t>
            </a:fld>
            <a:endParaRPr lang="en-US" dirty="0"/>
          </a:p>
        </p:txBody>
      </p:sp>
    </p:spTree>
    <p:extLst>
      <p:ext uri="{BB962C8B-B14F-4D97-AF65-F5344CB8AC3E}">
        <p14:creationId xmlns:p14="http://schemas.microsoft.com/office/powerpoint/2010/main" val="1071301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Carolina Beach has multiple access points not listed on this map.</a:t>
            </a:r>
          </a:p>
        </p:txBody>
      </p:sp>
      <p:sp>
        <p:nvSpPr>
          <p:cNvPr id="4" name="Slide Number Placeholder 3"/>
          <p:cNvSpPr>
            <a:spLocks noGrp="1"/>
          </p:cNvSpPr>
          <p:nvPr>
            <p:ph type="sldNum" sz="quarter" idx="5"/>
          </p:nvPr>
        </p:nvSpPr>
        <p:spPr/>
        <p:txBody>
          <a:bodyPr/>
          <a:lstStyle/>
          <a:p>
            <a:fld id="{3CC7844D-40FE-4EFA-8D4E-5A923267DF0E}" type="slidenum">
              <a:rPr lang="en-US" smtClean="0"/>
              <a:t>27</a:t>
            </a:fld>
            <a:endParaRPr lang="en-US" dirty="0"/>
          </a:p>
        </p:txBody>
      </p:sp>
    </p:spTree>
    <p:extLst>
      <p:ext uri="{BB962C8B-B14F-4D97-AF65-F5344CB8AC3E}">
        <p14:creationId xmlns:p14="http://schemas.microsoft.com/office/powerpoint/2010/main" val="1689970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Flooding clustered around KB Village and Henniker’s Ditch access.</a:t>
            </a:r>
          </a:p>
        </p:txBody>
      </p:sp>
      <p:sp>
        <p:nvSpPr>
          <p:cNvPr id="4" name="Slide Number Placeholder 3"/>
          <p:cNvSpPr>
            <a:spLocks noGrp="1"/>
          </p:cNvSpPr>
          <p:nvPr>
            <p:ph type="sldNum" sz="quarter" idx="5"/>
          </p:nvPr>
        </p:nvSpPr>
        <p:spPr/>
        <p:txBody>
          <a:bodyPr/>
          <a:lstStyle/>
          <a:p>
            <a:fld id="{3CC7844D-40FE-4EFA-8D4E-5A923267DF0E}" type="slidenum">
              <a:rPr lang="en-US" smtClean="0"/>
              <a:t>28</a:t>
            </a:fld>
            <a:endParaRPr lang="en-US" dirty="0"/>
          </a:p>
        </p:txBody>
      </p:sp>
    </p:spTree>
    <p:extLst>
      <p:ext uri="{BB962C8B-B14F-4D97-AF65-F5344CB8AC3E}">
        <p14:creationId xmlns:p14="http://schemas.microsoft.com/office/powerpoint/2010/main" val="3122716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The Kure Beach section of the ditch was improved again in 2016.  We don’t have any pictures.</a:t>
            </a:r>
          </a:p>
        </p:txBody>
      </p:sp>
      <p:sp>
        <p:nvSpPr>
          <p:cNvPr id="4" name="Slide Number Placeholder 3"/>
          <p:cNvSpPr>
            <a:spLocks noGrp="1"/>
          </p:cNvSpPr>
          <p:nvPr>
            <p:ph type="sldNum" sz="quarter" idx="5"/>
          </p:nvPr>
        </p:nvSpPr>
        <p:spPr/>
        <p:txBody>
          <a:bodyPr/>
          <a:lstStyle/>
          <a:p>
            <a:fld id="{3CC7844D-40FE-4EFA-8D4E-5A923267DF0E}" type="slidenum">
              <a:rPr lang="en-US" smtClean="0"/>
              <a:t>29</a:t>
            </a:fld>
            <a:endParaRPr lang="en-US" dirty="0"/>
          </a:p>
        </p:txBody>
      </p:sp>
    </p:spTree>
    <p:extLst>
      <p:ext uri="{BB962C8B-B14F-4D97-AF65-F5344CB8AC3E}">
        <p14:creationId xmlns:p14="http://schemas.microsoft.com/office/powerpoint/2010/main" val="558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3</a:t>
            </a:fld>
            <a:endParaRPr lang="en-US" dirty="0"/>
          </a:p>
        </p:txBody>
      </p:sp>
    </p:spTree>
    <p:extLst>
      <p:ext uri="{BB962C8B-B14F-4D97-AF65-F5344CB8AC3E}">
        <p14:creationId xmlns:p14="http://schemas.microsoft.com/office/powerpoint/2010/main" val="3985722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Refer to prior photo of </a:t>
            </a:r>
            <a:r>
              <a:rPr lang="en-US"/>
              <a:t>Carolina Beach Lake.</a:t>
            </a:r>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30</a:t>
            </a:fld>
            <a:endParaRPr lang="en-US" dirty="0"/>
          </a:p>
        </p:txBody>
      </p:sp>
    </p:spTree>
    <p:extLst>
      <p:ext uri="{BB962C8B-B14F-4D97-AF65-F5344CB8AC3E}">
        <p14:creationId xmlns:p14="http://schemas.microsoft.com/office/powerpoint/2010/main" val="4077874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31</a:t>
            </a:fld>
            <a:endParaRPr lang="en-US" dirty="0"/>
          </a:p>
        </p:txBody>
      </p:sp>
    </p:spTree>
    <p:extLst>
      <p:ext uri="{BB962C8B-B14F-4D97-AF65-F5344CB8AC3E}">
        <p14:creationId xmlns:p14="http://schemas.microsoft.com/office/powerpoint/2010/main" val="1707381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Port City Daily July 17, 2018 “Nearly 500 Wilmington properties added to new FEMA flood zone map.</a:t>
            </a:r>
          </a:p>
        </p:txBody>
      </p:sp>
      <p:sp>
        <p:nvSpPr>
          <p:cNvPr id="4" name="Slide Number Placeholder 3"/>
          <p:cNvSpPr>
            <a:spLocks noGrp="1"/>
          </p:cNvSpPr>
          <p:nvPr>
            <p:ph type="sldNum" sz="quarter" idx="5"/>
          </p:nvPr>
        </p:nvSpPr>
        <p:spPr/>
        <p:txBody>
          <a:bodyPr/>
          <a:lstStyle/>
          <a:p>
            <a:fld id="{3CC7844D-40FE-4EFA-8D4E-5A923267DF0E}" type="slidenum">
              <a:rPr lang="en-US" smtClean="0"/>
              <a:t>32</a:t>
            </a:fld>
            <a:endParaRPr lang="en-US" dirty="0"/>
          </a:p>
        </p:txBody>
      </p:sp>
    </p:spTree>
    <p:extLst>
      <p:ext uri="{BB962C8B-B14F-4D97-AF65-F5344CB8AC3E}">
        <p14:creationId xmlns:p14="http://schemas.microsoft.com/office/powerpoint/2010/main" val="1606605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 = blue 1 percent per year probability of flooding (100 year flood).   VE = yellow 1 percent or greater probability of flooding.  Probable flood before a 30-year mortgage is paid off.</a:t>
            </a:r>
          </a:p>
        </p:txBody>
      </p:sp>
      <p:sp>
        <p:nvSpPr>
          <p:cNvPr id="4" name="Slide Number Placeholder 3"/>
          <p:cNvSpPr>
            <a:spLocks noGrp="1"/>
          </p:cNvSpPr>
          <p:nvPr>
            <p:ph type="sldNum" sz="quarter" idx="5"/>
          </p:nvPr>
        </p:nvSpPr>
        <p:spPr/>
        <p:txBody>
          <a:bodyPr/>
          <a:lstStyle/>
          <a:p>
            <a:fld id="{3CC7844D-40FE-4EFA-8D4E-5A923267DF0E}" type="slidenum">
              <a:rPr lang="en-US" smtClean="0"/>
              <a:t>33</a:t>
            </a:fld>
            <a:endParaRPr lang="en-US" dirty="0"/>
          </a:p>
        </p:txBody>
      </p:sp>
    </p:spTree>
    <p:extLst>
      <p:ext uri="{BB962C8B-B14F-4D97-AF65-F5344CB8AC3E}">
        <p14:creationId xmlns:p14="http://schemas.microsoft.com/office/powerpoint/2010/main" val="3074956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2006</a:t>
            </a:r>
          </a:p>
        </p:txBody>
      </p:sp>
      <p:sp>
        <p:nvSpPr>
          <p:cNvPr id="4" name="Slide Number Placeholder 3"/>
          <p:cNvSpPr>
            <a:spLocks noGrp="1"/>
          </p:cNvSpPr>
          <p:nvPr>
            <p:ph type="sldNum" sz="quarter" idx="5"/>
          </p:nvPr>
        </p:nvSpPr>
        <p:spPr/>
        <p:txBody>
          <a:bodyPr/>
          <a:lstStyle/>
          <a:p>
            <a:fld id="{3CC7844D-40FE-4EFA-8D4E-5A923267DF0E}" type="slidenum">
              <a:rPr lang="en-US" smtClean="0"/>
              <a:t>34</a:t>
            </a:fld>
            <a:endParaRPr lang="en-US" dirty="0"/>
          </a:p>
        </p:txBody>
      </p:sp>
    </p:spTree>
    <p:extLst>
      <p:ext uri="{BB962C8B-B14F-4D97-AF65-F5344CB8AC3E}">
        <p14:creationId xmlns:p14="http://schemas.microsoft.com/office/powerpoint/2010/main" val="2009700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In 2019, there is now a 2 percent flood hazard.  Now includes most of KB Village north of Kure Village Way to Sloop Pointe to Alabama.</a:t>
            </a:r>
          </a:p>
        </p:txBody>
      </p:sp>
      <p:sp>
        <p:nvSpPr>
          <p:cNvPr id="4" name="Slide Number Placeholder 3"/>
          <p:cNvSpPr>
            <a:spLocks noGrp="1"/>
          </p:cNvSpPr>
          <p:nvPr>
            <p:ph type="sldNum" sz="quarter" idx="5"/>
          </p:nvPr>
        </p:nvSpPr>
        <p:spPr/>
        <p:txBody>
          <a:bodyPr/>
          <a:lstStyle/>
          <a:p>
            <a:fld id="{3CC7844D-40FE-4EFA-8D4E-5A923267DF0E}" type="slidenum">
              <a:rPr lang="en-US" smtClean="0"/>
              <a:t>35</a:t>
            </a:fld>
            <a:endParaRPr lang="en-US" dirty="0"/>
          </a:p>
        </p:txBody>
      </p:sp>
    </p:spTree>
    <p:extLst>
      <p:ext uri="{BB962C8B-B14F-4D97-AF65-F5344CB8AC3E}">
        <p14:creationId xmlns:p14="http://schemas.microsoft.com/office/powerpoint/2010/main" val="1683355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In thirteen years the flood zone has shifted 962 feet toward the Cape Fear River.</a:t>
            </a:r>
          </a:p>
        </p:txBody>
      </p:sp>
      <p:sp>
        <p:nvSpPr>
          <p:cNvPr id="4" name="Slide Number Placeholder 3"/>
          <p:cNvSpPr>
            <a:spLocks noGrp="1"/>
          </p:cNvSpPr>
          <p:nvPr>
            <p:ph type="sldNum" sz="quarter" idx="5"/>
          </p:nvPr>
        </p:nvSpPr>
        <p:spPr/>
        <p:txBody>
          <a:bodyPr/>
          <a:lstStyle/>
          <a:p>
            <a:fld id="{3CC7844D-40FE-4EFA-8D4E-5A923267DF0E}" type="slidenum">
              <a:rPr lang="en-US" smtClean="0"/>
              <a:t>36</a:t>
            </a:fld>
            <a:endParaRPr lang="en-US" dirty="0"/>
          </a:p>
        </p:txBody>
      </p:sp>
    </p:spTree>
    <p:extLst>
      <p:ext uri="{BB962C8B-B14F-4D97-AF65-F5344CB8AC3E}">
        <p14:creationId xmlns:p14="http://schemas.microsoft.com/office/powerpoint/2010/main" val="951220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37</a:t>
            </a:fld>
            <a:endParaRPr lang="en-US" dirty="0"/>
          </a:p>
        </p:txBody>
      </p:sp>
    </p:spTree>
    <p:extLst>
      <p:ext uri="{BB962C8B-B14F-4D97-AF65-F5344CB8AC3E}">
        <p14:creationId xmlns:p14="http://schemas.microsoft.com/office/powerpoint/2010/main" val="1481651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Short term costs = cost of repairs.  Long term costs = loss of property value and damaging affects on resale value.</a:t>
            </a:r>
          </a:p>
        </p:txBody>
      </p:sp>
      <p:sp>
        <p:nvSpPr>
          <p:cNvPr id="4" name="Slide Number Placeholder 3"/>
          <p:cNvSpPr>
            <a:spLocks noGrp="1"/>
          </p:cNvSpPr>
          <p:nvPr>
            <p:ph type="sldNum" sz="quarter" idx="5"/>
          </p:nvPr>
        </p:nvSpPr>
        <p:spPr/>
        <p:txBody>
          <a:bodyPr/>
          <a:lstStyle/>
          <a:p>
            <a:fld id="{3CC7844D-40FE-4EFA-8D4E-5A923267DF0E}" type="slidenum">
              <a:rPr lang="en-US" smtClean="0"/>
              <a:t>38</a:t>
            </a:fld>
            <a:endParaRPr lang="en-US" dirty="0"/>
          </a:p>
        </p:txBody>
      </p:sp>
    </p:spTree>
    <p:extLst>
      <p:ext uri="{BB962C8B-B14F-4D97-AF65-F5344CB8AC3E}">
        <p14:creationId xmlns:p14="http://schemas.microsoft.com/office/powerpoint/2010/main" val="2697207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39</a:t>
            </a:fld>
            <a:endParaRPr lang="en-US" dirty="0"/>
          </a:p>
        </p:txBody>
      </p:sp>
    </p:spTree>
    <p:extLst>
      <p:ext uri="{BB962C8B-B14F-4D97-AF65-F5344CB8AC3E}">
        <p14:creationId xmlns:p14="http://schemas.microsoft.com/office/powerpoint/2010/main" val="220541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Worst of the flooding occurred between 2 and 7 am on Sunday, September 16</a:t>
            </a:r>
            <a:r>
              <a:rPr lang="en-US" baseline="30000" dirty="0"/>
              <a:t>th</a:t>
            </a:r>
            <a:r>
              <a:rPr lang="en-US" dirty="0"/>
              <a:t>.</a:t>
            </a:r>
          </a:p>
        </p:txBody>
      </p:sp>
      <p:sp>
        <p:nvSpPr>
          <p:cNvPr id="4" name="Slide Number Placeholder 3"/>
          <p:cNvSpPr>
            <a:spLocks noGrp="1"/>
          </p:cNvSpPr>
          <p:nvPr>
            <p:ph type="sldNum" sz="quarter" idx="5"/>
          </p:nvPr>
        </p:nvSpPr>
        <p:spPr/>
        <p:txBody>
          <a:bodyPr/>
          <a:lstStyle/>
          <a:p>
            <a:fld id="{3CC7844D-40FE-4EFA-8D4E-5A923267DF0E}" type="slidenum">
              <a:rPr lang="en-US" smtClean="0"/>
              <a:t>4</a:t>
            </a:fld>
            <a:endParaRPr lang="en-US" dirty="0"/>
          </a:p>
        </p:txBody>
      </p:sp>
    </p:spTree>
    <p:extLst>
      <p:ext uri="{BB962C8B-B14F-4D97-AF65-F5344CB8AC3E}">
        <p14:creationId xmlns:p14="http://schemas.microsoft.com/office/powerpoint/2010/main" val="3135598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Picture from Ft. Fisher and Spotter’s Court.</a:t>
            </a:r>
          </a:p>
        </p:txBody>
      </p:sp>
      <p:sp>
        <p:nvSpPr>
          <p:cNvPr id="4" name="Slide Number Placeholder 3"/>
          <p:cNvSpPr>
            <a:spLocks noGrp="1"/>
          </p:cNvSpPr>
          <p:nvPr>
            <p:ph type="sldNum" sz="quarter" idx="5"/>
          </p:nvPr>
        </p:nvSpPr>
        <p:spPr/>
        <p:txBody>
          <a:bodyPr/>
          <a:lstStyle/>
          <a:p>
            <a:fld id="{3CC7844D-40FE-4EFA-8D4E-5A923267DF0E}" type="slidenum">
              <a:rPr lang="en-US" smtClean="0"/>
              <a:t>40</a:t>
            </a:fld>
            <a:endParaRPr lang="en-US" dirty="0"/>
          </a:p>
        </p:txBody>
      </p:sp>
    </p:spTree>
    <p:extLst>
      <p:ext uri="{BB962C8B-B14F-4D97-AF65-F5344CB8AC3E}">
        <p14:creationId xmlns:p14="http://schemas.microsoft.com/office/powerpoint/2010/main" val="3666517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738" y="547688"/>
            <a:ext cx="6629400" cy="4973637"/>
          </a:xfrm>
        </p:spPr>
      </p:sp>
      <p:sp>
        <p:nvSpPr>
          <p:cNvPr id="3" name="Notes Placeholder 2"/>
          <p:cNvSpPr>
            <a:spLocks noGrp="1"/>
          </p:cNvSpPr>
          <p:nvPr>
            <p:ph type="body" idx="1"/>
          </p:nvPr>
        </p:nvSpPr>
        <p:spPr/>
        <p:txBody>
          <a:bodyPr/>
          <a:lstStyle/>
          <a:p>
            <a:r>
              <a:rPr lang="en-US" dirty="0"/>
              <a:t>Bob Cooil – for your technical expertise and reminders to only include factual information</a:t>
            </a:r>
          </a:p>
          <a:p>
            <a:r>
              <a:rPr lang="en-US" dirty="0"/>
              <a:t>Jim Dugan – for your invaluable history in a leadership position with the town and your treasure trove of documents</a:t>
            </a:r>
          </a:p>
          <a:p>
            <a:r>
              <a:rPr lang="en-US" dirty="0"/>
              <a:t>Vito Formica – your assistance with sending information to members of the village, providing the data base for those that experienced flooding</a:t>
            </a:r>
          </a:p>
          <a:p>
            <a:endParaRPr lang="en-US" dirty="0"/>
          </a:p>
          <a:p>
            <a:r>
              <a:rPr lang="en-US" dirty="0"/>
              <a:t>John Batson – when you went home at night, I know you prayed that you wouldn’t be receiving one of those pesky malloyhubb emails first thing in your morning.  Please know I appreciate your efforts to provide me the information I needed to develop this presentation</a:t>
            </a:r>
          </a:p>
          <a:p>
            <a:r>
              <a:rPr lang="en-US" dirty="0"/>
              <a:t>Nancy Avery – the only individual in the State of North Carolina that was able to locate the diagram of The Beach Club development, now Kure Beach Village</a:t>
            </a:r>
          </a:p>
          <a:p>
            <a:endParaRPr lang="en-US" dirty="0"/>
          </a:p>
          <a:p>
            <a:r>
              <a:rPr lang="en-US" dirty="0"/>
              <a:t>And finally, my Paul…</a:t>
            </a:r>
          </a:p>
        </p:txBody>
      </p:sp>
      <p:sp>
        <p:nvSpPr>
          <p:cNvPr id="4" name="Slide Number Placeholder 3"/>
          <p:cNvSpPr>
            <a:spLocks noGrp="1"/>
          </p:cNvSpPr>
          <p:nvPr>
            <p:ph type="sldNum" sz="quarter" idx="5"/>
          </p:nvPr>
        </p:nvSpPr>
        <p:spPr/>
        <p:txBody>
          <a:bodyPr/>
          <a:lstStyle/>
          <a:p>
            <a:fld id="{3CC7844D-40FE-4EFA-8D4E-5A923267DF0E}" type="slidenum">
              <a:rPr lang="en-US" smtClean="0"/>
              <a:t>41</a:t>
            </a:fld>
            <a:endParaRPr lang="en-US" dirty="0"/>
          </a:p>
        </p:txBody>
      </p:sp>
    </p:spTree>
    <p:extLst>
      <p:ext uri="{BB962C8B-B14F-4D97-AF65-F5344CB8AC3E}">
        <p14:creationId xmlns:p14="http://schemas.microsoft.com/office/powerpoint/2010/main" val="239644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5</a:t>
            </a:fld>
            <a:endParaRPr lang="en-US" dirty="0"/>
          </a:p>
        </p:txBody>
      </p:sp>
    </p:spTree>
    <p:extLst>
      <p:ext uri="{BB962C8B-B14F-4D97-AF65-F5344CB8AC3E}">
        <p14:creationId xmlns:p14="http://schemas.microsoft.com/office/powerpoint/2010/main" val="90068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6</a:t>
            </a:fld>
            <a:endParaRPr lang="en-US" dirty="0"/>
          </a:p>
        </p:txBody>
      </p:sp>
    </p:spTree>
    <p:extLst>
      <p:ext uri="{BB962C8B-B14F-4D97-AF65-F5344CB8AC3E}">
        <p14:creationId xmlns:p14="http://schemas.microsoft.com/office/powerpoint/2010/main" val="1910211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7</a:t>
            </a:fld>
            <a:endParaRPr lang="en-US" dirty="0"/>
          </a:p>
        </p:txBody>
      </p:sp>
    </p:spTree>
    <p:extLst>
      <p:ext uri="{BB962C8B-B14F-4D97-AF65-F5344CB8AC3E}">
        <p14:creationId xmlns:p14="http://schemas.microsoft.com/office/powerpoint/2010/main" val="3050712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8</a:t>
            </a:fld>
            <a:endParaRPr lang="en-US" dirty="0"/>
          </a:p>
        </p:txBody>
      </p:sp>
    </p:spTree>
    <p:extLst>
      <p:ext uri="{BB962C8B-B14F-4D97-AF65-F5344CB8AC3E}">
        <p14:creationId xmlns:p14="http://schemas.microsoft.com/office/powerpoint/2010/main" val="21779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C7844D-40FE-4EFA-8D4E-5A923267DF0E}" type="slidenum">
              <a:rPr lang="en-US" smtClean="0"/>
              <a:t>9</a:t>
            </a:fld>
            <a:endParaRPr lang="en-US" dirty="0"/>
          </a:p>
        </p:txBody>
      </p:sp>
    </p:spTree>
    <p:extLst>
      <p:ext uri="{BB962C8B-B14F-4D97-AF65-F5344CB8AC3E}">
        <p14:creationId xmlns:p14="http://schemas.microsoft.com/office/powerpoint/2010/main" val="313301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7.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2.png"/><Relationship Id="rId7"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38.JPG"/><Relationship Id="rId5" Type="http://schemas.openxmlformats.org/officeDocument/2006/relationships/image" Target="../media/image33.png"/><Relationship Id="rId10" Type="http://schemas.openxmlformats.org/officeDocument/2006/relationships/image" Target="../media/image37.JPG"/><Relationship Id="rId4" Type="http://schemas.microsoft.com/office/2007/relationships/hdphoto" Target="../media/hdphoto5.wdp"/><Relationship Id="rId9"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2971800"/>
          </a:xfrm>
        </p:spPr>
        <p:txBody>
          <a:bodyPr>
            <a:normAutofit fontScale="90000"/>
          </a:bodyPr>
          <a:lstStyle/>
          <a:p>
            <a:r>
              <a:rPr lang="en-US" b="1" dirty="0">
                <a:latin typeface="Times New Roman" panose="02020603050405020304" pitchFamily="18" charset="0"/>
                <a:cs typeface="Times New Roman" panose="02020603050405020304" pitchFamily="18" charset="0"/>
              </a:rPr>
              <a:t>STORMWATER INTRUSION</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INTO</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KURE BEACH RESIDENCES</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DUE TO</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HURRICANE FLORENCE 2018</a:t>
            </a:r>
          </a:p>
        </p:txBody>
      </p:sp>
      <p:sp>
        <p:nvSpPr>
          <p:cNvPr id="3" name="Subtitle 2"/>
          <p:cNvSpPr>
            <a:spLocks noGrp="1"/>
          </p:cNvSpPr>
          <p:nvPr>
            <p:ph type="subTitle" idx="1"/>
          </p:nvPr>
        </p:nvSpPr>
        <p:spPr>
          <a:xfrm>
            <a:off x="1371600" y="4724400"/>
            <a:ext cx="6400800" cy="1219200"/>
          </a:xfrm>
        </p:spPr>
        <p:txBody>
          <a:bodyPr>
            <a:normAutofit/>
          </a:bodyPr>
          <a:lstStyle/>
          <a:p>
            <a:r>
              <a:rPr lang="en-US" sz="1600" dirty="0"/>
              <a:t>Denise Malloy Hubbard</a:t>
            </a:r>
          </a:p>
          <a:p>
            <a:r>
              <a:rPr lang="en-US" sz="1600" dirty="0"/>
              <a:t>with the assistance of</a:t>
            </a:r>
          </a:p>
          <a:p>
            <a:r>
              <a:rPr lang="en-US" sz="1600" dirty="0"/>
              <a:t>Bob Cooil    Jim Dugan    Vito Formica</a:t>
            </a:r>
          </a:p>
          <a:p>
            <a:r>
              <a:rPr lang="en-US" sz="1600" dirty="0"/>
              <a:t>and the  Kure Beach Village Homeowner’s Association</a:t>
            </a:r>
          </a:p>
        </p:txBody>
      </p:sp>
    </p:spTree>
    <p:extLst>
      <p:ext uri="{BB962C8B-B14F-4D97-AF65-F5344CB8AC3E}">
        <p14:creationId xmlns:p14="http://schemas.microsoft.com/office/powerpoint/2010/main" val="3242777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2400"/>
            <a:ext cx="8311443" cy="6065108"/>
          </a:xfrm>
          <a:prstGeom prst="rect">
            <a:avLst/>
          </a:prstGeom>
        </p:spPr>
      </p:pic>
      <p:sp>
        <p:nvSpPr>
          <p:cNvPr id="5" name="TextBox 4"/>
          <p:cNvSpPr txBox="1"/>
          <p:nvPr/>
        </p:nvSpPr>
        <p:spPr>
          <a:xfrm>
            <a:off x="1219200" y="6308149"/>
            <a:ext cx="6535379" cy="369332"/>
          </a:xfrm>
          <a:prstGeom prst="rect">
            <a:avLst/>
          </a:prstGeom>
          <a:noFill/>
        </p:spPr>
        <p:txBody>
          <a:bodyPr wrap="none" rtlCol="0">
            <a:spAutoFit/>
          </a:bodyPr>
          <a:lstStyle/>
          <a:p>
            <a:r>
              <a:rPr lang="en-US" dirty="0"/>
              <a:t>Carolina Beach Lake – 3 days after Hurricane Florence made landfall.</a:t>
            </a:r>
          </a:p>
        </p:txBody>
      </p:sp>
    </p:spTree>
    <p:extLst>
      <p:ext uri="{BB962C8B-B14F-4D97-AF65-F5344CB8AC3E}">
        <p14:creationId xmlns:p14="http://schemas.microsoft.com/office/powerpoint/2010/main" val="1211392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Questionnaire</a:t>
            </a:r>
          </a:p>
        </p:txBody>
      </p:sp>
      <p:sp>
        <p:nvSpPr>
          <p:cNvPr id="3" name="Content Placeholder 2"/>
          <p:cNvSpPr>
            <a:spLocks noGrp="1"/>
          </p:cNvSpPr>
          <p:nvPr>
            <p:ph idx="1"/>
          </p:nvPr>
        </p:nvSpPr>
        <p:spPr>
          <a:xfrm>
            <a:off x="457200" y="1828800"/>
            <a:ext cx="8229600" cy="3962400"/>
          </a:xfrm>
        </p:spPr>
        <p:txBody>
          <a:bodyPr>
            <a:normAutofit lnSpcReduction="10000"/>
          </a:bodyPr>
          <a:lstStyle/>
          <a:p>
            <a:pPr marL="0" indent="0">
              <a:buNone/>
            </a:pPr>
            <a:r>
              <a:rPr lang="en-US" dirty="0"/>
              <a:t>In an effort to determine the scope of the flooding within Kure Beach Village, former KBV HOA Board of Directors officer Vito Formica created, distributed and collected a simple questionnaire – asking if homeowners had water intrusion due to floodwaters caused by the torrential rains which overwhelmed the storm water systems.</a:t>
            </a:r>
          </a:p>
        </p:txBody>
      </p:sp>
    </p:spTree>
    <p:extLst>
      <p:ext uri="{BB962C8B-B14F-4D97-AF65-F5344CB8AC3E}">
        <p14:creationId xmlns:p14="http://schemas.microsoft.com/office/powerpoint/2010/main" val="1047582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84238"/>
          </a:xfrm>
        </p:spPr>
        <p:txBody>
          <a:bodyPr>
            <a:normAutofit/>
          </a:bodyPr>
          <a:lstStyle/>
          <a:p>
            <a:r>
              <a:rPr lang="en-US" sz="2400" b="1" dirty="0"/>
              <a:t>Questionnaire sent by Kure Beach Village re: Florence Flooding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001256"/>
            <a:ext cx="4533900" cy="5638800"/>
          </a:xfrm>
          <a:prstGeom prst="rect">
            <a:avLst/>
          </a:prstGeom>
        </p:spPr>
      </p:pic>
      <p:sp>
        <p:nvSpPr>
          <p:cNvPr id="5" name="TextBox 4"/>
          <p:cNvSpPr txBox="1"/>
          <p:nvPr/>
        </p:nvSpPr>
        <p:spPr>
          <a:xfrm>
            <a:off x="4941498" y="1001256"/>
            <a:ext cx="3619500" cy="5355312"/>
          </a:xfrm>
          <a:prstGeom prst="rect">
            <a:avLst/>
          </a:prstGeom>
          <a:noFill/>
        </p:spPr>
        <p:txBody>
          <a:bodyPr wrap="square" rtlCol="0">
            <a:spAutoFit/>
          </a:bodyPr>
          <a:lstStyle/>
          <a:p>
            <a:r>
              <a:rPr lang="en-US" dirty="0"/>
              <a:t>There were more 40 responses from Kure Beach Village residents indicating residential water intrusion due to “the subsequent rain and rising water”.</a:t>
            </a:r>
          </a:p>
          <a:p>
            <a:endParaRPr lang="en-US" dirty="0"/>
          </a:p>
          <a:p>
            <a:r>
              <a:rPr lang="en-US" dirty="0"/>
              <a:t>Even with the positive responses, there is anecdotal evidence that the number of households with water intrusion is under-represented.</a:t>
            </a:r>
          </a:p>
          <a:p>
            <a:endParaRPr lang="en-US" dirty="0"/>
          </a:p>
          <a:p>
            <a:r>
              <a:rPr lang="en-US" dirty="0"/>
              <a:t>Why?</a:t>
            </a:r>
          </a:p>
          <a:p>
            <a:endParaRPr lang="en-US" dirty="0"/>
          </a:p>
          <a:p>
            <a:r>
              <a:rPr lang="en-US" dirty="0"/>
              <a:t>Fear that responding or reporting would result in …</a:t>
            </a:r>
          </a:p>
          <a:p>
            <a:endParaRPr lang="en-US" dirty="0"/>
          </a:p>
          <a:p>
            <a:r>
              <a:rPr lang="en-US" dirty="0"/>
              <a:t>HIGHER INSURANCE RATES!</a:t>
            </a:r>
          </a:p>
          <a:p>
            <a:endParaRPr lang="en-US" dirty="0"/>
          </a:p>
          <a:p>
            <a:r>
              <a:rPr lang="en-US" dirty="0"/>
              <a:t>LOWER RESALE / PROPERTY VALUES!</a:t>
            </a:r>
          </a:p>
        </p:txBody>
      </p:sp>
    </p:spTree>
    <p:extLst>
      <p:ext uri="{BB962C8B-B14F-4D97-AF65-F5344CB8AC3E}">
        <p14:creationId xmlns:p14="http://schemas.microsoft.com/office/powerpoint/2010/main" val="1357960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3376" y="1066800"/>
            <a:ext cx="3048000" cy="923330"/>
          </a:xfrm>
          <a:prstGeom prst="rect">
            <a:avLst/>
          </a:prstGeom>
          <a:noFill/>
        </p:spPr>
        <p:txBody>
          <a:bodyPr wrap="square" rtlCol="0">
            <a:spAutoFit/>
          </a:bodyPr>
          <a:lstStyle/>
          <a:p>
            <a:pPr algn="ctr"/>
            <a:r>
              <a:rPr lang="en-US" dirty="0"/>
              <a:t>Satellite Google Map</a:t>
            </a:r>
          </a:p>
          <a:p>
            <a:pPr algn="ctr"/>
            <a:r>
              <a:rPr lang="en-US" dirty="0"/>
              <a:t>Showing locations of flooded residences.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78663"/>
            <a:ext cx="3286125" cy="6115050"/>
          </a:xfrm>
          <a:prstGeom prst="rect">
            <a:avLst/>
          </a:prstGeom>
          <a:ln>
            <a:noFill/>
          </a:ln>
          <a:effectLst>
            <a:softEdge rad="112500"/>
          </a:effectLst>
        </p:spPr>
      </p:pic>
      <p:sp>
        <p:nvSpPr>
          <p:cNvPr id="3" name="TextBox 2">
            <a:extLst>
              <a:ext uri="{FF2B5EF4-FFF2-40B4-BE49-F238E27FC236}">
                <a16:creationId xmlns:a16="http://schemas.microsoft.com/office/drawing/2014/main" id="{972F5D33-5C8C-4A7C-BD94-9138EF5F2F9E}"/>
              </a:ext>
            </a:extLst>
          </p:cNvPr>
          <p:cNvSpPr txBox="1"/>
          <p:nvPr/>
        </p:nvSpPr>
        <p:spPr>
          <a:xfrm>
            <a:off x="561852" y="6385991"/>
            <a:ext cx="3591048" cy="215444"/>
          </a:xfrm>
          <a:prstGeom prst="rect">
            <a:avLst/>
          </a:prstGeom>
          <a:noFill/>
        </p:spPr>
        <p:txBody>
          <a:bodyPr wrap="none" rtlCol="0">
            <a:spAutoFit/>
          </a:bodyPr>
          <a:lstStyle/>
          <a:p>
            <a:r>
              <a:rPr lang="en-US" sz="800" dirty="0"/>
              <a:t>(source: Kure Beach Village survey / Town of Kure Beach Inspections John Batson)</a:t>
            </a:r>
          </a:p>
        </p:txBody>
      </p:sp>
      <p:sp>
        <p:nvSpPr>
          <p:cNvPr id="4" name="TextBox 3">
            <a:extLst>
              <a:ext uri="{FF2B5EF4-FFF2-40B4-BE49-F238E27FC236}">
                <a16:creationId xmlns:a16="http://schemas.microsoft.com/office/drawing/2014/main" id="{59993DF2-A378-443C-BF07-06D5BA65C506}"/>
              </a:ext>
            </a:extLst>
          </p:cNvPr>
          <p:cNvSpPr txBox="1"/>
          <p:nvPr/>
        </p:nvSpPr>
        <p:spPr>
          <a:xfrm>
            <a:off x="985326" y="2690336"/>
            <a:ext cx="2959400" cy="1477328"/>
          </a:xfrm>
          <a:prstGeom prst="rect">
            <a:avLst/>
          </a:prstGeom>
          <a:noFill/>
        </p:spPr>
        <p:txBody>
          <a:bodyPr wrap="none" rtlCol="0">
            <a:spAutoFit/>
          </a:bodyPr>
          <a:lstStyle/>
          <a:p>
            <a:r>
              <a:rPr lang="en-US" dirty="0"/>
              <a:t>Including homes identified by</a:t>
            </a:r>
          </a:p>
          <a:p>
            <a:r>
              <a:rPr lang="en-US" dirty="0"/>
              <a:t>the town,</a:t>
            </a:r>
          </a:p>
          <a:p>
            <a:r>
              <a:rPr lang="en-US" dirty="0"/>
              <a:t>75 residences were identified</a:t>
            </a:r>
          </a:p>
          <a:p>
            <a:r>
              <a:rPr lang="en-US" dirty="0"/>
              <a:t>as having water intrusion due</a:t>
            </a:r>
          </a:p>
          <a:p>
            <a:r>
              <a:rPr lang="en-US" dirty="0"/>
              <a:t>to flooding.</a:t>
            </a:r>
          </a:p>
        </p:txBody>
      </p:sp>
    </p:spTree>
    <p:extLst>
      <p:ext uri="{BB962C8B-B14F-4D97-AF65-F5344CB8AC3E}">
        <p14:creationId xmlns:p14="http://schemas.microsoft.com/office/powerpoint/2010/main" val="2917055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lstStyle/>
          <a:p>
            <a:r>
              <a:rPr lang="en-US" dirty="0"/>
              <a:t>Possible Contributing Factors</a:t>
            </a:r>
          </a:p>
        </p:txBody>
      </p:sp>
    </p:spTree>
    <p:extLst>
      <p:ext uri="{BB962C8B-B14F-4D97-AF65-F5344CB8AC3E}">
        <p14:creationId xmlns:p14="http://schemas.microsoft.com/office/powerpoint/2010/main" val="1858777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57B5BC-4813-49B6-82D4-F614806FF6B1}"/>
              </a:ext>
            </a:extLst>
          </p:cNvPr>
          <p:cNvSpPr>
            <a:spLocks noGrp="1"/>
          </p:cNvSpPr>
          <p:nvPr>
            <p:ph type="title"/>
          </p:nvPr>
        </p:nvSpPr>
        <p:spPr>
          <a:xfrm>
            <a:off x="457200" y="274638"/>
            <a:ext cx="8229600" cy="1143000"/>
          </a:xfrm>
        </p:spPr>
        <p:txBody>
          <a:bodyPr>
            <a:normAutofit/>
          </a:bodyPr>
          <a:lstStyle/>
          <a:p>
            <a:r>
              <a:rPr lang="en-US" sz="3600" dirty="0"/>
              <a:t>DEVELOPMENT and LOSS OF WETLANDS</a:t>
            </a:r>
          </a:p>
        </p:txBody>
      </p:sp>
      <p:sp>
        <p:nvSpPr>
          <p:cNvPr id="4" name="TextBox 3">
            <a:extLst>
              <a:ext uri="{FF2B5EF4-FFF2-40B4-BE49-F238E27FC236}">
                <a16:creationId xmlns:a16="http://schemas.microsoft.com/office/drawing/2014/main" id="{B3B8E50E-4854-49D7-AE73-E036D9B1224A}"/>
              </a:ext>
            </a:extLst>
          </p:cNvPr>
          <p:cNvSpPr txBox="1"/>
          <p:nvPr/>
        </p:nvSpPr>
        <p:spPr>
          <a:xfrm>
            <a:off x="838200" y="1828800"/>
            <a:ext cx="7467600" cy="4247317"/>
          </a:xfrm>
          <a:prstGeom prst="rect">
            <a:avLst/>
          </a:prstGeom>
          <a:noFill/>
        </p:spPr>
        <p:txBody>
          <a:bodyPr wrap="square" rtlCol="0">
            <a:spAutoFit/>
          </a:bodyPr>
          <a:lstStyle/>
          <a:p>
            <a:r>
              <a:rPr lang="en-US" dirty="0"/>
              <a:t>Development is necessary for the growth of any community.</a:t>
            </a:r>
          </a:p>
          <a:p>
            <a:endParaRPr lang="en-US" dirty="0"/>
          </a:p>
          <a:p>
            <a:r>
              <a:rPr lang="en-US" dirty="0"/>
              <a:t>It is a net positive for the quality of life – a better tax base means more services.</a:t>
            </a:r>
          </a:p>
          <a:p>
            <a:endParaRPr lang="en-US" dirty="0"/>
          </a:p>
          <a:p>
            <a:r>
              <a:rPr lang="en-US" dirty="0"/>
              <a:t>     …but we have to recognize it comes with a cost:</a:t>
            </a:r>
          </a:p>
          <a:p>
            <a:endParaRPr lang="en-US" dirty="0"/>
          </a:p>
          <a:p>
            <a:pPr marL="285750" indent="-285750">
              <a:buFontTx/>
              <a:buChar char="-"/>
            </a:pPr>
            <a:r>
              <a:rPr lang="en-US" dirty="0"/>
              <a:t>     The need for increased infrastructure and additional maintenance.</a:t>
            </a:r>
          </a:p>
          <a:p>
            <a:pPr marL="285750" indent="-285750">
              <a:buFontTx/>
              <a:buChar char="-"/>
            </a:pPr>
            <a:r>
              <a:rPr lang="en-US" dirty="0"/>
              <a:t>     Unintended consequences for existing infrastructure.</a:t>
            </a:r>
          </a:p>
          <a:p>
            <a:endParaRPr lang="en-US" dirty="0"/>
          </a:p>
          <a:p>
            <a:r>
              <a:rPr lang="en-US" dirty="0"/>
              <a:t>Coastal property has always been in high demand and developers naturally want to maximize every square inch.  Properties which were once maritime forests and wetlands are now the sites of some of our homes</a:t>
            </a:r>
          </a:p>
          <a:p>
            <a:endParaRPr lang="en-US" dirty="0"/>
          </a:p>
          <a:p>
            <a:endParaRPr lang="en-US" dirty="0"/>
          </a:p>
        </p:txBody>
      </p:sp>
    </p:spTree>
    <p:extLst>
      <p:ext uri="{BB962C8B-B14F-4D97-AF65-F5344CB8AC3E}">
        <p14:creationId xmlns:p14="http://schemas.microsoft.com/office/powerpoint/2010/main" val="1712527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57B5BC-4813-49B6-82D4-F614806FF6B1}"/>
              </a:ext>
            </a:extLst>
          </p:cNvPr>
          <p:cNvSpPr>
            <a:spLocks noGrp="1"/>
          </p:cNvSpPr>
          <p:nvPr>
            <p:ph type="title"/>
          </p:nvPr>
        </p:nvSpPr>
        <p:spPr>
          <a:xfrm>
            <a:off x="457200" y="274638"/>
            <a:ext cx="8229600" cy="1143000"/>
          </a:xfrm>
        </p:spPr>
        <p:txBody>
          <a:bodyPr>
            <a:normAutofit/>
          </a:bodyPr>
          <a:lstStyle/>
          <a:p>
            <a:r>
              <a:rPr lang="en-US" sz="3600" dirty="0"/>
              <a:t>DEVELOPMENT and LOSS OF WETLANDS</a:t>
            </a:r>
          </a:p>
        </p:txBody>
      </p:sp>
      <p:pic>
        <p:nvPicPr>
          <p:cNvPr id="5" name="Picture 4">
            <a:extLst>
              <a:ext uri="{FF2B5EF4-FFF2-40B4-BE49-F238E27FC236}">
                <a16:creationId xmlns:a16="http://schemas.microsoft.com/office/drawing/2014/main" id="{85CBA4F6-31C2-45FD-A03F-9D5B824C9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0716" y="1524000"/>
            <a:ext cx="6567083" cy="4775039"/>
          </a:xfrm>
          <a:prstGeom prst="rect">
            <a:avLst/>
          </a:prstGeom>
          <a:ln>
            <a:noFill/>
          </a:ln>
          <a:effectLst>
            <a:softEdge rad="112500"/>
          </a:effectLst>
        </p:spPr>
      </p:pic>
      <p:sp>
        <p:nvSpPr>
          <p:cNvPr id="6" name="TextBox 5">
            <a:extLst>
              <a:ext uri="{FF2B5EF4-FFF2-40B4-BE49-F238E27FC236}">
                <a16:creationId xmlns:a16="http://schemas.microsoft.com/office/drawing/2014/main" id="{4129562E-7850-44C1-BC9C-4733874115E4}"/>
              </a:ext>
            </a:extLst>
          </p:cNvPr>
          <p:cNvSpPr txBox="1"/>
          <p:nvPr/>
        </p:nvSpPr>
        <p:spPr>
          <a:xfrm>
            <a:off x="381001" y="1600200"/>
            <a:ext cx="2119716" cy="5078313"/>
          </a:xfrm>
          <a:prstGeom prst="rect">
            <a:avLst/>
          </a:prstGeom>
          <a:noFill/>
        </p:spPr>
        <p:txBody>
          <a:bodyPr wrap="square" rtlCol="0">
            <a:spAutoFit/>
          </a:bodyPr>
          <a:lstStyle/>
          <a:p>
            <a:r>
              <a:rPr lang="en-US" dirty="0"/>
              <a:t>Kure Beach Club</a:t>
            </a:r>
          </a:p>
          <a:p>
            <a:r>
              <a:rPr lang="en-US" dirty="0"/>
              <a:t>now known as</a:t>
            </a:r>
          </a:p>
          <a:p>
            <a:r>
              <a:rPr lang="en-US" dirty="0"/>
              <a:t>Kure Beach Village</a:t>
            </a:r>
          </a:p>
          <a:p>
            <a:endParaRPr lang="en-US" dirty="0"/>
          </a:p>
          <a:p>
            <a:r>
              <a:rPr lang="en-US" dirty="0"/>
              <a:t>One of the first </a:t>
            </a:r>
          </a:p>
          <a:p>
            <a:r>
              <a:rPr lang="en-US" dirty="0"/>
              <a:t>developments, it was originally a planned unit development</a:t>
            </a:r>
          </a:p>
          <a:p>
            <a:r>
              <a:rPr lang="en-US" dirty="0"/>
              <a:t>offering small,</a:t>
            </a:r>
          </a:p>
          <a:p>
            <a:r>
              <a:rPr lang="en-US" dirty="0"/>
              <a:t>single-story residences.</a:t>
            </a:r>
          </a:p>
          <a:p>
            <a:endParaRPr lang="en-US" dirty="0"/>
          </a:p>
          <a:p>
            <a:r>
              <a:rPr lang="en-US" dirty="0"/>
              <a:t>The Kure Beach Village stormwater system carries runoff to</a:t>
            </a:r>
          </a:p>
          <a:p>
            <a:r>
              <a:rPr lang="en-US" dirty="0"/>
              <a:t>Henniker’s Ditch.</a:t>
            </a:r>
          </a:p>
        </p:txBody>
      </p:sp>
    </p:spTree>
    <p:extLst>
      <p:ext uri="{BB962C8B-B14F-4D97-AF65-F5344CB8AC3E}">
        <p14:creationId xmlns:p14="http://schemas.microsoft.com/office/powerpoint/2010/main" val="2026543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57B5BC-4813-49B6-82D4-F614806FF6B1}"/>
              </a:ext>
            </a:extLst>
          </p:cNvPr>
          <p:cNvSpPr>
            <a:spLocks noGrp="1"/>
          </p:cNvSpPr>
          <p:nvPr>
            <p:ph type="title"/>
          </p:nvPr>
        </p:nvSpPr>
        <p:spPr>
          <a:xfrm>
            <a:off x="457200" y="274638"/>
            <a:ext cx="8229600" cy="1143000"/>
          </a:xfrm>
        </p:spPr>
        <p:txBody>
          <a:bodyPr>
            <a:normAutofit/>
          </a:bodyPr>
          <a:lstStyle/>
          <a:p>
            <a:r>
              <a:rPr lang="en-US" sz="3600" dirty="0"/>
              <a:t>DEVELOPMENT and LOSS OF WETLANDS</a:t>
            </a:r>
          </a:p>
        </p:txBody>
      </p:sp>
      <p:pic>
        <p:nvPicPr>
          <p:cNvPr id="5" name="Picture 4">
            <a:extLst>
              <a:ext uri="{FF2B5EF4-FFF2-40B4-BE49-F238E27FC236}">
                <a16:creationId xmlns:a16="http://schemas.microsoft.com/office/drawing/2014/main" id="{85CBA4F6-31C2-45FD-A03F-9D5B824C9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0716" y="1524000"/>
            <a:ext cx="6567083" cy="4775039"/>
          </a:xfrm>
          <a:prstGeom prst="rect">
            <a:avLst/>
          </a:prstGeom>
          <a:ln>
            <a:noFill/>
          </a:ln>
          <a:effectLst>
            <a:softEdge rad="112500"/>
          </a:effectLst>
        </p:spPr>
      </p:pic>
      <p:sp>
        <p:nvSpPr>
          <p:cNvPr id="6" name="TextBox 5">
            <a:extLst>
              <a:ext uri="{FF2B5EF4-FFF2-40B4-BE49-F238E27FC236}">
                <a16:creationId xmlns:a16="http://schemas.microsoft.com/office/drawing/2014/main" id="{4129562E-7850-44C1-BC9C-4733874115E4}"/>
              </a:ext>
            </a:extLst>
          </p:cNvPr>
          <p:cNvSpPr txBox="1"/>
          <p:nvPr/>
        </p:nvSpPr>
        <p:spPr>
          <a:xfrm>
            <a:off x="391676" y="1557867"/>
            <a:ext cx="2301399" cy="5078313"/>
          </a:xfrm>
          <a:prstGeom prst="rect">
            <a:avLst/>
          </a:prstGeom>
          <a:noFill/>
        </p:spPr>
        <p:txBody>
          <a:bodyPr wrap="none" rtlCol="0">
            <a:spAutoFit/>
          </a:bodyPr>
          <a:lstStyle/>
          <a:p>
            <a:r>
              <a:rPr lang="en-US" dirty="0"/>
              <a:t>As Kure Beach Village,</a:t>
            </a:r>
          </a:p>
          <a:p>
            <a:r>
              <a:rPr lang="en-US" dirty="0"/>
              <a:t>expands, a townhome </a:t>
            </a:r>
          </a:p>
          <a:p>
            <a:r>
              <a:rPr lang="en-US" dirty="0"/>
              <a:t>development, The </a:t>
            </a:r>
          </a:p>
          <a:p>
            <a:r>
              <a:rPr lang="en-US" dirty="0"/>
              <a:t>Keys, are added.</a:t>
            </a:r>
          </a:p>
          <a:p>
            <a:endParaRPr lang="en-US" dirty="0"/>
          </a:p>
          <a:p>
            <a:r>
              <a:rPr lang="en-US" dirty="0"/>
              <a:t>…using a retention</a:t>
            </a:r>
          </a:p>
          <a:p>
            <a:r>
              <a:rPr lang="en-US" dirty="0"/>
              <a:t>pond to handle</a:t>
            </a:r>
          </a:p>
          <a:p>
            <a:r>
              <a:rPr lang="en-US" dirty="0"/>
              <a:t>storm water runoff.</a:t>
            </a:r>
          </a:p>
          <a:p>
            <a:r>
              <a:rPr lang="en-US" dirty="0"/>
              <a:t>The Keys retention</a:t>
            </a:r>
          </a:p>
          <a:p>
            <a:r>
              <a:rPr lang="en-US" dirty="0"/>
              <a:t>pond may overflow to</a:t>
            </a:r>
          </a:p>
          <a:p>
            <a:r>
              <a:rPr lang="en-US" dirty="0"/>
              <a:t>the Kure Beach Village</a:t>
            </a:r>
          </a:p>
          <a:p>
            <a:r>
              <a:rPr lang="en-US" dirty="0"/>
              <a:t>stormwater system</a:t>
            </a:r>
          </a:p>
          <a:p>
            <a:endParaRPr lang="en-US" dirty="0"/>
          </a:p>
          <a:p>
            <a:r>
              <a:rPr lang="en-US" dirty="0"/>
              <a:t>Note: neighboring</a:t>
            </a:r>
          </a:p>
          <a:p>
            <a:r>
              <a:rPr lang="en-US" dirty="0"/>
              <a:t>community, Kure</a:t>
            </a:r>
          </a:p>
          <a:p>
            <a:r>
              <a:rPr lang="en-US" dirty="0"/>
              <a:t>Dunes’ retention pond</a:t>
            </a:r>
          </a:p>
          <a:p>
            <a:r>
              <a:rPr lang="en-US" dirty="0"/>
              <a:t>overflows to the </a:t>
            </a:r>
          </a:p>
          <a:p>
            <a:r>
              <a:rPr lang="en-US" dirty="0"/>
              <a:t>Keys.</a:t>
            </a:r>
          </a:p>
        </p:txBody>
      </p:sp>
      <p:pic>
        <p:nvPicPr>
          <p:cNvPr id="7" name="Picture 6">
            <a:extLst>
              <a:ext uri="{FF2B5EF4-FFF2-40B4-BE49-F238E27FC236}">
                <a16:creationId xmlns:a16="http://schemas.microsoft.com/office/drawing/2014/main" id="{B9486D9B-E4B3-4167-B68D-B139CC871A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98966" y1="3055" x2="94310" y2="55601"/>
                        <a14:backgroundMark x1="94310" y1="55601" x2="90172" y2="65784"/>
                        <a14:backgroundMark x1="90172" y1="65784" x2="63621" y2="99796"/>
                        <a14:backgroundMark x1="172" y1="84318" x2="36552" y2="90020"/>
                        <a14:backgroundMark x1="36552" y1="90020" x2="54310" y2="98574"/>
                        <a14:backgroundMark x1="54310" y1="98574" x2="5000" y2="99796"/>
                        <a14:backgroundMark x1="5000" y1="99796" x2="517" y2="90835"/>
                        <a14:backgroundMark x1="517" y1="90835" x2="517" y2="85947"/>
                      </a14:backgroundRemoval>
                    </a14:imgEffect>
                  </a14:imgLayer>
                </a14:imgProps>
              </a:ext>
              <a:ext uri="{28A0092B-C50C-407E-A947-70E740481C1C}">
                <a14:useLocalDpi xmlns:a14="http://schemas.microsoft.com/office/drawing/2010/main" val="0"/>
              </a:ext>
            </a:extLst>
          </a:blip>
          <a:stretch>
            <a:fillRect/>
          </a:stretch>
        </p:blipFill>
        <p:spPr>
          <a:xfrm rot="20689245">
            <a:off x="3040892" y="2403156"/>
            <a:ext cx="1664669" cy="1409229"/>
          </a:xfrm>
          <a:prstGeom prst="rect">
            <a:avLst/>
          </a:prstGeom>
        </p:spPr>
      </p:pic>
    </p:spTree>
    <p:extLst>
      <p:ext uri="{BB962C8B-B14F-4D97-AF65-F5344CB8AC3E}">
        <p14:creationId xmlns:p14="http://schemas.microsoft.com/office/powerpoint/2010/main" val="3157986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57B5BC-4813-49B6-82D4-F614806FF6B1}"/>
              </a:ext>
            </a:extLst>
          </p:cNvPr>
          <p:cNvSpPr>
            <a:spLocks noGrp="1"/>
          </p:cNvSpPr>
          <p:nvPr>
            <p:ph type="title"/>
          </p:nvPr>
        </p:nvSpPr>
        <p:spPr>
          <a:xfrm>
            <a:off x="457200" y="274638"/>
            <a:ext cx="8229600" cy="1143000"/>
          </a:xfrm>
        </p:spPr>
        <p:txBody>
          <a:bodyPr>
            <a:normAutofit/>
          </a:bodyPr>
          <a:lstStyle/>
          <a:p>
            <a:r>
              <a:rPr lang="en-US" sz="3600" dirty="0"/>
              <a:t>DEVELOPMENT and LOSS OF WETLANDS</a:t>
            </a:r>
          </a:p>
        </p:txBody>
      </p:sp>
      <p:pic>
        <p:nvPicPr>
          <p:cNvPr id="5" name="Picture 4">
            <a:extLst>
              <a:ext uri="{FF2B5EF4-FFF2-40B4-BE49-F238E27FC236}">
                <a16:creationId xmlns:a16="http://schemas.microsoft.com/office/drawing/2014/main" id="{85CBA4F6-31C2-45FD-A03F-9D5B824C9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1412876"/>
            <a:ext cx="6567083" cy="4775039"/>
          </a:xfrm>
          <a:prstGeom prst="rect">
            <a:avLst/>
          </a:prstGeom>
          <a:ln>
            <a:noFill/>
          </a:ln>
          <a:effectLst>
            <a:softEdge rad="112500"/>
          </a:effectLst>
        </p:spPr>
      </p:pic>
      <p:sp>
        <p:nvSpPr>
          <p:cNvPr id="6" name="TextBox 5">
            <a:extLst>
              <a:ext uri="{FF2B5EF4-FFF2-40B4-BE49-F238E27FC236}">
                <a16:creationId xmlns:a16="http://schemas.microsoft.com/office/drawing/2014/main" id="{4129562E-7850-44C1-BC9C-4733874115E4}"/>
              </a:ext>
            </a:extLst>
          </p:cNvPr>
          <p:cNvSpPr txBox="1"/>
          <p:nvPr/>
        </p:nvSpPr>
        <p:spPr>
          <a:xfrm>
            <a:off x="391677" y="1557867"/>
            <a:ext cx="2109040" cy="3139321"/>
          </a:xfrm>
          <a:prstGeom prst="rect">
            <a:avLst/>
          </a:prstGeom>
          <a:noFill/>
        </p:spPr>
        <p:txBody>
          <a:bodyPr wrap="square" rtlCol="0">
            <a:spAutoFit/>
          </a:bodyPr>
          <a:lstStyle/>
          <a:p>
            <a:r>
              <a:rPr lang="en-US" dirty="0"/>
              <a:t>Kure Beach Village, expands further…</a:t>
            </a:r>
          </a:p>
          <a:p>
            <a:endParaRPr lang="en-US" dirty="0"/>
          </a:p>
          <a:p>
            <a:r>
              <a:rPr lang="en-US" dirty="0"/>
              <a:t>…using a retention</a:t>
            </a:r>
          </a:p>
          <a:p>
            <a:r>
              <a:rPr lang="en-US" dirty="0"/>
              <a:t>pond and storm water piping to Henniker’s Ditch to handle storm water runoff.</a:t>
            </a:r>
          </a:p>
          <a:p>
            <a:endParaRPr lang="en-US" dirty="0"/>
          </a:p>
          <a:p>
            <a:endParaRPr lang="en-US" dirty="0"/>
          </a:p>
        </p:txBody>
      </p:sp>
      <p:pic>
        <p:nvPicPr>
          <p:cNvPr id="7" name="Picture 6">
            <a:extLst>
              <a:ext uri="{FF2B5EF4-FFF2-40B4-BE49-F238E27FC236}">
                <a16:creationId xmlns:a16="http://schemas.microsoft.com/office/drawing/2014/main" id="{B9486D9B-E4B3-4167-B68D-B139CC871A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98966" y1="3055" x2="94310" y2="55601"/>
                        <a14:backgroundMark x1="94310" y1="55601" x2="90172" y2="65784"/>
                        <a14:backgroundMark x1="90172" y1="65784" x2="63621" y2="99796"/>
                        <a14:backgroundMark x1="172" y1="84318" x2="36552" y2="90020"/>
                        <a14:backgroundMark x1="36552" y1="90020" x2="54310" y2="98574"/>
                        <a14:backgroundMark x1="54310" y1="98574" x2="5000" y2="99796"/>
                        <a14:backgroundMark x1="5000" y1="99796" x2="517" y2="90835"/>
                        <a14:backgroundMark x1="517" y1="90835" x2="517" y2="85947"/>
                      </a14:backgroundRemoval>
                    </a14:imgEffect>
                  </a14:imgLayer>
                </a14:imgProps>
              </a:ext>
              <a:ext uri="{28A0092B-C50C-407E-A947-70E740481C1C}">
                <a14:useLocalDpi xmlns:a14="http://schemas.microsoft.com/office/drawing/2010/main" val="0"/>
              </a:ext>
            </a:extLst>
          </a:blip>
          <a:stretch>
            <a:fillRect/>
          </a:stretch>
        </p:blipFill>
        <p:spPr>
          <a:xfrm rot="20689245">
            <a:off x="3040892" y="2403156"/>
            <a:ext cx="1664669" cy="1409229"/>
          </a:xfrm>
          <a:prstGeom prst="rect">
            <a:avLst/>
          </a:prstGeom>
        </p:spPr>
      </p:pic>
      <p:pic>
        <p:nvPicPr>
          <p:cNvPr id="9" name="Picture 8">
            <a:extLst>
              <a:ext uri="{FF2B5EF4-FFF2-40B4-BE49-F238E27FC236}">
                <a16:creationId xmlns:a16="http://schemas.microsoft.com/office/drawing/2014/main" id="{B760E41E-DE4B-4593-8684-B182635894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375" b="95170" l="0" r="92174">
                        <a14:foregroundMark x1="35907" y1="3818" x2="20000" y2="284"/>
                        <a14:foregroundMark x1="63478" y1="9943" x2="52275" y2="7454"/>
                        <a14:foregroundMark x1="20000" y1="284" x2="198" y2="5628"/>
                        <a14:foregroundMark x1="572" y1="66783" x2="870" y2="98580"/>
                        <a14:foregroundMark x1="870" y1="98580" x2="35652" y2="99432"/>
                        <a14:foregroundMark x1="30562" y1="65619" x2="30435" y2="64773"/>
                        <a14:foregroundMark x1="30995" y1="68489" x2="30891" y2="67801"/>
                        <a14:foregroundMark x1="35652" y1="99432" x2="34513" y2="91865"/>
                        <a14:foregroundMark x1="30435" y1="64773" x2="32563" y2="64679"/>
                        <a14:foregroundMark x1="86897" y1="43446" x2="93043" y2="20739"/>
                        <a14:foregroundMark x1="93043" y1="20739" x2="60000" y2="9659"/>
                        <a14:foregroundMark x1="34783" y1="92330" x2="0" y2="95170"/>
                        <a14:foregroundMark x1="0" y1="95170" x2="870" y2="92330"/>
                        <a14:foregroundMark x1="84348" y1="46875" x2="70435" y2="54545"/>
                        <a14:foregroundMark x1="70435" y1="54545" x2="73043" y2="56818"/>
                        <a14:backgroundMark x1="87826" y1="43466" x2="87035" y2="47345"/>
                        <a14:backgroundMark x1="84223" y1="56413" x2="78261" y2="64205"/>
                        <a14:backgroundMark x1="34783" y1="63636" x2="60870" y2="64773"/>
                        <a14:backgroundMark x1="60870" y1="64773" x2="35652" y2="65057"/>
                        <a14:backgroundMark x1="35652" y1="65057" x2="34783" y2="64773"/>
                        <a14:backgroundMark x1="34783" y1="70739" x2="30435" y2="79261"/>
                        <a14:backgroundMark x1="30435" y1="79261" x2="36522" y2="91761"/>
                        <a14:backgroundMark x1="33913" y1="68182" x2="39130" y2="73295"/>
                        <a14:backgroundMark x1="40000" y1="4261" x2="13043" y2="29830"/>
                        <a14:backgroundMark x1="13043" y1="29830" x2="0" y2="66761"/>
                        <a14:backgroundMark x1="3478" y1="5682" x2="0" y2="28409"/>
                        <a14:backgroundMark x1="0" y1="28125" x2="1739" y2="30966"/>
                        <a14:backgroundMark x1="79834" y1="56188" x2="75652" y2="65341"/>
                        <a14:backgroundMark x1="84348" y1="46307" x2="84108" y2="46833"/>
                      </a14:backgroundRemoval>
                    </a14:imgEffect>
                  </a14:imgLayer>
                </a14:imgProps>
              </a:ext>
              <a:ext uri="{28A0092B-C50C-407E-A947-70E740481C1C}">
                <a14:useLocalDpi xmlns:a14="http://schemas.microsoft.com/office/drawing/2010/main" val="0"/>
              </a:ext>
            </a:extLst>
          </a:blip>
          <a:stretch>
            <a:fillRect/>
          </a:stretch>
        </p:blipFill>
        <p:spPr>
          <a:xfrm rot="4456892">
            <a:off x="4326957" y="488768"/>
            <a:ext cx="1259251" cy="3854403"/>
          </a:xfrm>
          <a:prstGeom prst="rect">
            <a:avLst/>
          </a:prstGeom>
        </p:spPr>
      </p:pic>
    </p:spTree>
    <p:extLst>
      <p:ext uri="{BB962C8B-B14F-4D97-AF65-F5344CB8AC3E}">
        <p14:creationId xmlns:p14="http://schemas.microsoft.com/office/powerpoint/2010/main" val="2075092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57B5BC-4813-49B6-82D4-F614806FF6B1}"/>
              </a:ext>
            </a:extLst>
          </p:cNvPr>
          <p:cNvSpPr>
            <a:spLocks noGrp="1"/>
          </p:cNvSpPr>
          <p:nvPr>
            <p:ph type="title"/>
          </p:nvPr>
        </p:nvSpPr>
        <p:spPr>
          <a:xfrm>
            <a:off x="457200" y="274638"/>
            <a:ext cx="8229600" cy="1143000"/>
          </a:xfrm>
        </p:spPr>
        <p:txBody>
          <a:bodyPr>
            <a:normAutofit/>
          </a:bodyPr>
          <a:lstStyle/>
          <a:p>
            <a:r>
              <a:rPr lang="en-US" sz="3600" dirty="0"/>
              <a:t>DEVELOPMENT and LOSS OF WETLANDS</a:t>
            </a:r>
          </a:p>
        </p:txBody>
      </p:sp>
      <p:pic>
        <p:nvPicPr>
          <p:cNvPr id="5" name="Picture 4">
            <a:extLst>
              <a:ext uri="{FF2B5EF4-FFF2-40B4-BE49-F238E27FC236}">
                <a16:creationId xmlns:a16="http://schemas.microsoft.com/office/drawing/2014/main" id="{85CBA4F6-31C2-45FD-A03F-9D5B824C9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0716" y="1524000"/>
            <a:ext cx="6567083" cy="4775039"/>
          </a:xfrm>
          <a:prstGeom prst="rect">
            <a:avLst/>
          </a:prstGeom>
          <a:ln>
            <a:noFill/>
          </a:ln>
          <a:effectLst>
            <a:softEdge rad="112500"/>
          </a:effectLst>
        </p:spPr>
      </p:pic>
      <p:sp>
        <p:nvSpPr>
          <p:cNvPr id="6" name="TextBox 5">
            <a:extLst>
              <a:ext uri="{FF2B5EF4-FFF2-40B4-BE49-F238E27FC236}">
                <a16:creationId xmlns:a16="http://schemas.microsoft.com/office/drawing/2014/main" id="{4129562E-7850-44C1-BC9C-4733874115E4}"/>
              </a:ext>
            </a:extLst>
          </p:cNvPr>
          <p:cNvSpPr txBox="1"/>
          <p:nvPr/>
        </p:nvSpPr>
        <p:spPr>
          <a:xfrm>
            <a:off x="327960" y="1392758"/>
            <a:ext cx="2422125" cy="5355312"/>
          </a:xfrm>
          <a:prstGeom prst="rect">
            <a:avLst/>
          </a:prstGeom>
          <a:noFill/>
        </p:spPr>
        <p:txBody>
          <a:bodyPr wrap="square" rtlCol="0">
            <a:spAutoFit/>
          </a:bodyPr>
          <a:lstStyle/>
          <a:p>
            <a:r>
              <a:rPr lang="en-US" dirty="0"/>
              <a:t>Kure Estates came</a:t>
            </a:r>
          </a:p>
          <a:p>
            <a:r>
              <a:rPr lang="en-US" dirty="0"/>
              <a:t>later…</a:t>
            </a:r>
          </a:p>
          <a:p>
            <a:endParaRPr lang="en-US" dirty="0"/>
          </a:p>
          <a:p>
            <a:r>
              <a:rPr lang="en-US" dirty="0"/>
              <a:t>Originally part of a maritime</a:t>
            </a:r>
          </a:p>
          <a:p>
            <a:r>
              <a:rPr lang="en-US" dirty="0"/>
              <a:t>forest it required</a:t>
            </a:r>
          </a:p>
          <a:p>
            <a:r>
              <a:rPr lang="en-US" dirty="0"/>
              <a:t>changes to the natural</a:t>
            </a:r>
          </a:p>
          <a:p>
            <a:r>
              <a:rPr lang="en-US" dirty="0"/>
              <a:t>elevation.</a:t>
            </a:r>
          </a:p>
          <a:p>
            <a:endParaRPr lang="en-US" dirty="0"/>
          </a:p>
          <a:p>
            <a:r>
              <a:rPr lang="en-US" dirty="0"/>
              <a:t>It uses a retention</a:t>
            </a:r>
          </a:p>
          <a:p>
            <a:r>
              <a:rPr lang="en-US" dirty="0"/>
              <a:t>pond and swales</a:t>
            </a:r>
          </a:p>
          <a:p>
            <a:r>
              <a:rPr lang="en-US" dirty="0"/>
              <a:t>to handle storm water</a:t>
            </a:r>
          </a:p>
          <a:p>
            <a:r>
              <a:rPr lang="en-US" dirty="0"/>
              <a:t>runoff.</a:t>
            </a:r>
          </a:p>
          <a:p>
            <a:endParaRPr lang="en-US" dirty="0"/>
          </a:p>
          <a:p>
            <a:r>
              <a:rPr lang="en-US" dirty="0"/>
              <a:t>Note: the Kure Estates</a:t>
            </a:r>
          </a:p>
          <a:p>
            <a:r>
              <a:rPr lang="en-US" dirty="0"/>
              <a:t>retention pond</a:t>
            </a:r>
          </a:p>
          <a:p>
            <a:r>
              <a:rPr lang="en-US" dirty="0"/>
              <a:t>overflows to the </a:t>
            </a:r>
          </a:p>
          <a:p>
            <a:r>
              <a:rPr lang="en-US" dirty="0"/>
              <a:t>Kure Beach Village</a:t>
            </a:r>
          </a:p>
          <a:p>
            <a:r>
              <a:rPr lang="en-US" dirty="0"/>
              <a:t>stormwater system</a:t>
            </a:r>
          </a:p>
        </p:txBody>
      </p:sp>
      <p:pic>
        <p:nvPicPr>
          <p:cNvPr id="7" name="Picture 6">
            <a:extLst>
              <a:ext uri="{FF2B5EF4-FFF2-40B4-BE49-F238E27FC236}">
                <a16:creationId xmlns:a16="http://schemas.microsoft.com/office/drawing/2014/main" id="{B9486D9B-E4B3-4167-B68D-B139CC871A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98966" y1="3055" x2="94310" y2="55601"/>
                        <a14:backgroundMark x1="94310" y1="55601" x2="90172" y2="65784"/>
                        <a14:backgroundMark x1="90172" y1="65784" x2="63621" y2="99796"/>
                        <a14:backgroundMark x1="172" y1="84318" x2="36552" y2="90020"/>
                        <a14:backgroundMark x1="36552" y1="90020" x2="54310" y2="98574"/>
                        <a14:backgroundMark x1="54310" y1="98574" x2="5000" y2="99796"/>
                        <a14:backgroundMark x1="5000" y1="99796" x2="517" y2="90835"/>
                        <a14:backgroundMark x1="517" y1="90835" x2="517" y2="85947"/>
                      </a14:backgroundRemoval>
                    </a14:imgEffect>
                  </a14:imgLayer>
                </a14:imgProps>
              </a:ext>
              <a:ext uri="{28A0092B-C50C-407E-A947-70E740481C1C}">
                <a14:useLocalDpi xmlns:a14="http://schemas.microsoft.com/office/drawing/2010/main" val="0"/>
              </a:ext>
            </a:extLst>
          </a:blip>
          <a:stretch>
            <a:fillRect/>
          </a:stretch>
        </p:blipFill>
        <p:spPr>
          <a:xfrm rot="20689245">
            <a:off x="3040892" y="2403156"/>
            <a:ext cx="1664669" cy="1409229"/>
          </a:xfrm>
          <a:prstGeom prst="rect">
            <a:avLst/>
          </a:prstGeom>
        </p:spPr>
      </p:pic>
      <p:pic>
        <p:nvPicPr>
          <p:cNvPr id="8" name="Picture 7">
            <a:extLst>
              <a:ext uri="{FF2B5EF4-FFF2-40B4-BE49-F238E27FC236}">
                <a16:creationId xmlns:a16="http://schemas.microsoft.com/office/drawing/2014/main" id="{CF34698F-2DA7-4275-B8B9-73F9EA7D33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6" b="92308" l="5992" r="89463">
                        <a14:foregroundMark x1="4672" y1="73096" x2="2273" y2="86737"/>
                        <a14:foregroundMark x1="9504" y1="45623" x2="9475" y2="45790"/>
                        <a14:foregroundMark x1="2273" y1="86737" x2="20602" y2="94581"/>
                        <a14:foregroundMark x1="64467" y1="96614" x2="67149" y2="96817"/>
                        <a14:foregroundMark x1="73113" y1="94048" x2="73380" y2="93924"/>
                        <a14:foregroundMark x1="67149" y1="96817" x2="67888" y2="96474"/>
                        <a14:foregroundMark x1="74103" y1="91406" x2="66322" y2="88859"/>
                        <a14:foregroundMark x1="66322" y1="88859" x2="11983" y2="87798"/>
                        <a14:foregroundMark x1="11983" y1="87798" x2="10451" y2="57313"/>
                        <a14:foregroundMark x1="4084" y1="72930" x2="1860" y2="88064"/>
                        <a14:foregroundMark x1="1860" y1="88064" x2="7231" y2="75862"/>
                        <a14:foregroundMark x1="7231" y1="75862" x2="7046" y2="73766"/>
                        <a14:foregroundMark x1="41736" y1="10345" x2="52686" y2="12997"/>
                        <a14:foregroundMark x1="52686" y1="12997" x2="73554" y2="11406"/>
                        <a14:foregroundMark x1="73554" y1="11406" x2="84711" y2="13263"/>
                        <a14:foregroundMark x1="84711" y1="13263" x2="85950" y2="27056"/>
                        <a14:foregroundMark x1="85950" y1="27056" x2="94215" y2="18037"/>
                        <a14:foregroundMark x1="94215" y1="18037" x2="92975" y2="4775"/>
                        <a14:foregroundMark x1="51122" y1="5798" x2="49587" y2="5836"/>
                        <a14:foregroundMark x1="92975" y1="4775" x2="84376" y2="4985"/>
                        <a14:foregroundMark x1="49587" y1="5836" x2="42562" y2="10345"/>
                        <a14:backgroundMark x1="20041" y1="95756" x2="30579" y2="94960"/>
                        <a14:backgroundMark x1="30579" y1="94960" x2="63636" y2="94960"/>
                        <a14:backgroundMark x1="63636" y1="94960" x2="30785" y2="95756"/>
                        <a14:backgroundMark x1="30785" y1="95756" x2="33264" y2="96021"/>
                        <a14:backgroundMark x1="77893" y1="91247" x2="76446" y2="96286"/>
                        <a14:backgroundMark x1="71694" y1="97347" x2="71694" y2="96286"/>
                        <a14:backgroundMark x1="51240" y1="5570" x2="62397" y2="6366"/>
                        <a14:backgroundMark x1="62397" y1="6366" x2="84091" y2="5570"/>
                        <a14:backgroundMark x1="84091" y1="5570" x2="72521" y2="4509"/>
                        <a14:backgroundMark x1="72521" y1="4509" x2="68388" y2="6101"/>
                        <a14:backgroundMark x1="826" y1="35279" x2="620" y2="39523"/>
                        <a14:backgroundMark x1="8884" y1="45623" x2="4132" y2="72944"/>
                        <a14:backgroundMark x1="4132" y1="72944" x2="6818" y2="59947"/>
                        <a14:backgroundMark x1="6818" y1="59947" x2="4752" y2="61273"/>
                        <a14:backgroundMark x1="67975" y1="96286" x2="72314" y2="95756"/>
                      </a14:backgroundRemoval>
                    </a14:imgEffect>
                  </a14:imgLayer>
                </a14:imgProps>
              </a:ext>
              <a:ext uri="{28A0092B-C50C-407E-A947-70E740481C1C}">
                <a14:useLocalDpi xmlns:a14="http://schemas.microsoft.com/office/drawing/2010/main" val="0"/>
              </a:ext>
            </a:extLst>
          </a:blip>
          <a:stretch>
            <a:fillRect/>
          </a:stretch>
        </p:blipFill>
        <p:spPr>
          <a:xfrm rot="4528999">
            <a:off x="4208444" y="3745638"/>
            <a:ext cx="2721786" cy="2120069"/>
          </a:xfrm>
          <a:prstGeom prst="rect">
            <a:avLst/>
          </a:prstGeom>
        </p:spPr>
      </p:pic>
      <p:pic>
        <p:nvPicPr>
          <p:cNvPr id="9" name="Picture 8">
            <a:extLst>
              <a:ext uri="{FF2B5EF4-FFF2-40B4-BE49-F238E27FC236}">
                <a16:creationId xmlns:a16="http://schemas.microsoft.com/office/drawing/2014/main" id="{BD7304F0-EB2B-4BD9-A5B7-28A0E414AFB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375" b="95170" l="0" r="92174">
                        <a14:foregroundMark x1="35907" y1="3818" x2="20000" y2="284"/>
                        <a14:foregroundMark x1="63478" y1="9943" x2="52275" y2="7454"/>
                        <a14:foregroundMark x1="20000" y1="284" x2="198" y2="5628"/>
                        <a14:foregroundMark x1="572" y1="66783" x2="870" y2="98580"/>
                        <a14:foregroundMark x1="870" y1="98580" x2="35652" y2="99432"/>
                        <a14:foregroundMark x1="30562" y1="65619" x2="30435" y2="64773"/>
                        <a14:foregroundMark x1="30995" y1="68489" x2="30891" y2="67801"/>
                        <a14:foregroundMark x1="35652" y1="99432" x2="34513" y2="91865"/>
                        <a14:foregroundMark x1="30435" y1="64773" x2="32563" y2="64679"/>
                        <a14:foregroundMark x1="86897" y1="43446" x2="93043" y2="20739"/>
                        <a14:foregroundMark x1="93043" y1="20739" x2="60000" y2="9659"/>
                        <a14:foregroundMark x1="34783" y1="92330" x2="0" y2="95170"/>
                        <a14:foregroundMark x1="0" y1="95170" x2="870" y2="92330"/>
                        <a14:foregroundMark x1="84348" y1="46875" x2="70435" y2="54545"/>
                        <a14:foregroundMark x1="70435" y1="54545" x2="73043" y2="56818"/>
                        <a14:backgroundMark x1="87826" y1="43466" x2="87035" y2="47345"/>
                        <a14:backgroundMark x1="84223" y1="56413" x2="78261" y2="64205"/>
                        <a14:backgroundMark x1="34783" y1="63636" x2="60870" y2="64773"/>
                        <a14:backgroundMark x1="60870" y1="64773" x2="35652" y2="65057"/>
                        <a14:backgroundMark x1="35652" y1="65057" x2="34783" y2="64773"/>
                        <a14:backgroundMark x1="34783" y1="70739" x2="30435" y2="79261"/>
                        <a14:backgroundMark x1="30435" y1="79261" x2="36522" y2="91761"/>
                        <a14:backgroundMark x1="33913" y1="68182" x2="39130" y2="73295"/>
                        <a14:backgroundMark x1="40000" y1="4261" x2="13043" y2="29830"/>
                        <a14:backgroundMark x1="13043" y1="29830" x2="0" y2="66761"/>
                        <a14:backgroundMark x1="3478" y1="5682" x2="0" y2="28409"/>
                        <a14:backgroundMark x1="0" y1="28125" x2="1739" y2="30966"/>
                        <a14:backgroundMark x1="79834" y1="56188" x2="75652" y2="65341"/>
                        <a14:backgroundMark x1="84348" y1="46307" x2="84108" y2="46833"/>
                      </a14:backgroundRemoval>
                    </a14:imgEffect>
                  </a14:imgLayer>
                </a14:imgProps>
              </a:ext>
              <a:ext uri="{28A0092B-C50C-407E-A947-70E740481C1C}">
                <a14:useLocalDpi xmlns:a14="http://schemas.microsoft.com/office/drawing/2010/main" val="0"/>
              </a:ext>
            </a:extLst>
          </a:blip>
          <a:stretch>
            <a:fillRect/>
          </a:stretch>
        </p:blipFill>
        <p:spPr>
          <a:xfrm rot="4472976">
            <a:off x="4425824" y="611076"/>
            <a:ext cx="1255107" cy="3841719"/>
          </a:xfrm>
          <a:prstGeom prst="rect">
            <a:avLst/>
          </a:prstGeom>
        </p:spPr>
      </p:pic>
    </p:spTree>
    <p:extLst>
      <p:ext uri="{BB962C8B-B14F-4D97-AF65-F5344CB8AC3E}">
        <p14:creationId xmlns:p14="http://schemas.microsoft.com/office/powerpoint/2010/main" val="3783856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EA404A-9E3B-48FE-A19E-8A7C186DB0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275" y="163480"/>
            <a:ext cx="3799525" cy="3879462"/>
          </a:xfrm>
          <a:prstGeom prst="rect">
            <a:avLst/>
          </a:prstGeom>
        </p:spPr>
      </p:pic>
      <p:pic>
        <p:nvPicPr>
          <p:cNvPr id="9" name="Picture 8">
            <a:extLst>
              <a:ext uri="{FF2B5EF4-FFF2-40B4-BE49-F238E27FC236}">
                <a16:creationId xmlns:a16="http://schemas.microsoft.com/office/drawing/2014/main" id="{83810C72-731A-49EA-92AF-A07C3D0D97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275" y="4040864"/>
            <a:ext cx="3799525" cy="2797380"/>
          </a:xfrm>
          <a:prstGeom prst="rect">
            <a:avLst/>
          </a:prstGeom>
        </p:spPr>
      </p:pic>
      <p:pic>
        <p:nvPicPr>
          <p:cNvPr id="15" name="Picture 14">
            <a:extLst>
              <a:ext uri="{FF2B5EF4-FFF2-40B4-BE49-F238E27FC236}">
                <a16:creationId xmlns:a16="http://schemas.microsoft.com/office/drawing/2014/main" id="{152FAB8B-AAA4-4C8E-BA26-5118F2866D55}"/>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14400" y="3577870"/>
            <a:ext cx="7427883" cy="545277"/>
          </a:xfrm>
          <a:prstGeom prst="rect">
            <a:avLst/>
          </a:prstGeom>
        </p:spPr>
      </p:pic>
      <p:pic>
        <p:nvPicPr>
          <p:cNvPr id="17" name="Picture 16">
            <a:extLst>
              <a:ext uri="{FF2B5EF4-FFF2-40B4-BE49-F238E27FC236}">
                <a16:creationId xmlns:a16="http://schemas.microsoft.com/office/drawing/2014/main" id="{CB6990EC-CACA-47DF-B1A1-18259551DD53}"/>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00858" y="2456703"/>
            <a:ext cx="7427883" cy="657225"/>
          </a:xfrm>
          <a:prstGeom prst="rect">
            <a:avLst/>
          </a:prstGeom>
        </p:spPr>
      </p:pic>
      <p:pic>
        <p:nvPicPr>
          <p:cNvPr id="19" name="Picture 18">
            <a:extLst>
              <a:ext uri="{FF2B5EF4-FFF2-40B4-BE49-F238E27FC236}">
                <a16:creationId xmlns:a16="http://schemas.microsoft.com/office/drawing/2014/main" id="{C4068D70-F383-4C5E-A1FE-EA7655DC0EE4}"/>
              </a:ext>
            </a:extLst>
          </p:cNvPr>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24000" y="4586141"/>
            <a:ext cx="7427880" cy="503377"/>
          </a:xfrm>
          <a:prstGeom prst="rect">
            <a:avLst/>
          </a:prstGeom>
        </p:spPr>
      </p:pic>
      <p:sp>
        <p:nvSpPr>
          <p:cNvPr id="20" name="TextBox 19">
            <a:extLst>
              <a:ext uri="{FF2B5EF4-FFF2-40B4-BE49-F238E27FC236}">
                <a16:creationId xmlns:a16="http://schemas.microsoft.com/office/drawing/2014/main" id="{C17AD0C0-43DF-4325-B585-6CCBAE0A4A0C}"/>
              </a:ext>
            </a:extLst>
          </p:cNvPr>
          <p:cNvSpPr txBox="1"/>
          <p:nvPr/>
        </p:nvSpPr>
        <p:spPr>
          <a:xfrm>
            <a:off x="4419600" y="200788"/>
            <a:ext cx="4267200" cy="2062103"/>
          </a:xfrm>
          <a:prstGeom prst="rect">
            <a:avLst/>
          </a:prstGeom>
          <a:noFill/>
        </p:spPr>
        <p:txBody>
          <a:bodyPr wrap="square" rtlCol="0">
            <a:spAutoFit/>
          </a:bodyPr>
          <a:lstStyle/>
          <a:p>
            <a:r>
              <a:rPr lang="en-US" sz="3200" b="1" dirty="0"/>
              <a:t>Town of Kure Beach is a recognized</a:t>
            </a:r>
          </a:p>
          <a:p>
            <a:r>
              <a:rPr lang="en-US" sz="3200" b="1" dirty="0"/>
              <a:t>leader in Floodplain management</a:t>
            </a:r>
          </a:p>
        </p:txBody>
      </p:sp>
    </p:spTree>
    <p:extLst>
      <p:ext uri="{BB962C8B-B14F-4D97-AF65-F5344CB8AC3E}">
        <p14:creationId xmlns:p14="http://schemas.microsoft.com/office/powerpoint/2010/main" val="136870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57B5BC-4813-49B6-82D4-F614806FF6B1}"/>
              </a:ext>
            </a:extLst>
          </p:cNvPr>
          <p:cNvSpPr>
            <a:spLocks noGrp="1"/>
          </p:cNvSpPr>
          <p:nvPr>
            <p:ph type="title"/>
          </p:nvPr>
        </p:nvSpPr>
        <p:spPr>
          <a:xfrm>
            <a:off x="457200" y="274638"/>
            <a:ext cx="8229600" cy="1143000"/>
          </a:xfrm>
        </p:spPr>
        <p:txBody>
          <a:bodyPr>
            <a:normAutofit/>
          </a:bodyPr>
          <a:lstStyle/>
          <a:p>
            <a:r>
              <a:rPr lang="en-US" sz="3600" dirty="0"/>
              <a:t>DEVELOPMENT and LOSS OF WETLANDS</a:t>
            </a:r>
          </a:p>
        </p:txBody>
      </p:sp>
      <p:pic>
        <p:nvPicPr>
          <p:cNvPr id="5" name="Picture 4">
            <a:extLst>
              <a:ext uri="{FF2B5EF4-FFF2-40B4-BE49-F238E27FC236}">
                <a16:creationId xmlns:a16="http://schemas.microsoft.com/office/drawing/2014/main" id="{85CBA4F6-31C2-45FD-A03F-9D5B824C9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0716" y="1524000"/>
            <a:ext cx="6567083" cy="4775039"/>
          </a:xfrm>
          <a:prstGeom prst="rect">
            <a:avLst/>
          </a:prstGeom>
          <a:ln>
            <a:noFill/>
          </a:ln>
          <a:effectLst>
            <a:softEdge rad="112500"/>
          </a:effectLst>
        </p:spPr>
      </p:pic>
      <p:sp>
        <p:nvSpPr>
          <p:cNvPr id="6" name="TextBox 5">
            <a:extLst>
              <a:ext uri="{FF2B5EF4-FFF2-40B4-BE49-F238E27FC236}">
                <a16:creationId xmlns:a16="http://schemas.microsoft.com/office/drawing/2014/main" id="{4129562E-7850-44C1-BC9C-4733874115E4}"/>
              </a:ext>
            </a:extLst>
          </p:cNvPr>
          <p:cNvSpPr txBox="1"/>
          <p:nvPr/>
        </p:nvSpPr>
        <p:spPr>
          <a:xfrm>
            <a:off x="369571" y="1743583"/>
            <a:ext cx="2119716" cy="4524315"/>
          </a:xfrm>
          <a:prstGeom prst="rect">
            <a:avLst/>
          </a:prstGeom>
          <a:noFill/>
        </p:spPr>
        <p:txBody>
          <a:bodyPr wrap="square" rtlCol="0">
            <a:spAutoFit/>
          </a:bodyPr>
          <a:lstStyle/>
          <a:p>
            <a:r>
              <a:rPr lang="en-US" dirty="0"/>
              <a:t>SeaWatch was built</a:t>
            </a:r>
          </a:p>
          <a:p>
            <a:r>
              <a:rPr lang="en-US" dirty="0"/>
              <a:t>on the site of the</a:t>
            </a:r>
          </a:p>
          <a:p>
            <a:r>
              <a:rPr lang="en-US" dirty="0"/>
              <a:t>LaQue Corrosion</a:t>
            </a:r>
          </a:p>
          <a:p>
            <a:r>
              <a:rPr lang="en-US" dirty="0"/>
              <a:t>Research site –</a:t>
            </a:r>
          </a:p>
          <a:p>
            <a:r>
              <a:rPr lang="en-US" dirty="0"/>
              <a:t>essentially in a basin.</a:t>
            </a:r>
          </a:p>
          <a:p>
            <a:endParaRPr lang="en-US" dirty="0"/>
          </a:p>
          <a:p>
            <a:r>
              <a:rPr lang="en-US" dirty="0"/>
              <a:t>It uses a retention</a:t>
            </a:r>
          </a:p>
          <a:p>
            <a:r>
              <a:rPr lang="en-US" dirty="0"/>
              <a:t>pond to handle stormwater runoff.</a:t>
            </a:r>
          </a:p>
          <a:p>
            <a:endParaRPr lang="en-US" dirty="0"/>
          </a:p>
          <a:p>
            <a:r>
              <a:rPr lang="en-US" dirty="0"/>
              <a:t>Hundreds of truck</a:t>
            </a:r>
          </a:p>
          <a:p>
            <a:r>
              <a:rPr lang="en-US" dirty="0"/>
              <a:t>loads of dirt were </a:t>
            </a:r>
          </a:p>
          <a:p>
            <a:r>
              <a:rPr lang="en-US" dirty="0"/>
              <a:t>necessary to achieve</a:t>
            </a:r>
          </a:p>
          <a:p>
            <a:r>
              <a:rPr lang="en-US" dirty="0"/>
              <a:t>it’s current elevation.</a:t>
            </a:r>
          </a:p>
        </p:txBody>
      </p:sp>
      <p:pic>
        <p:nvPicPr>
          <p:cNvPr id="7" name="Picture 6">
            <a:extLst>
              <a:ext uri="{FF2B5EF4-FFF2-40B4-BE49-F238E27FC236}">
                <a16:creationId xmlns:a16="http://schemas.microsoft.com/office/drawing/2014/main" id="{B9486D9B-E4B3-4167-B68D-B139CC871A8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98966" y1="3055" x2="94310" y2="55601"/>
                        <a14:backgroundMark x1="94310" y1="55601" x2="90172" y2="65784"/>
                        <a14:backgroundMark x1="90172" y1="65784" x2="63621" y2="99796"/>
                        <a14:backgroundMark x1="172" y1="84318" x2="36552" y2="90020"/>
                        <a14:backgroundMark x1="36552" y1="90020" x2="54310" y2="98574"/>
                        <a14:backgroundMark x1="54310" y1="98574" x2="5000" y2="99796"/>
                        <a14:backgroundMark x1="5000" y1="99796" x2="517" y2="90835"/>
                        <a14:backgroundMark x1="517" y1="90835" x2="517" y2="85947"/>
                      </a14:backgroundRemoval>
                    </a14:imgEffect>
                  </a14:imgLayer>
                </a14:imgProps>
              </a:ext>
              <a:ext uri="{28A0092B-C50C-407E-A947-70E740481C1C}">
                <a14:useLocalDpi xmlns:a14="http://schemas.microsoft.com/office/drawing/2010/main" val="0"/>
              </a:ext>
            </a:extLst>
          </a:blip>
          <a:stretch>
            <a:fillRect/>
          </a:stretch>
        </p:blipFill>
        <p:spPr>
          <a:xfrm rot="20689245">
            <a:off x="3040892" y="2403156"/>
            <a:ext cx="1664669" cy="1409229"/>
          </a:xfrm>
          <a:prstGeom prst="rect">
            <a:avLst/>
          </a:prstGeom>
        </p:spPr>
      </p:pic>
      <p:pic>
        <p:nvPicPr>
          <p:cNvPr id="8" name="Picture 7">
            <a:extLst>
              <a:ext uri="{FF2B5EF4-FFF2-40B4-BE49-F238E27FC236}">
                <a16:creationId xmlns:a16="http://schemas.microsoft.com/office/drawing/2014/main" id="{CF34698F-2DA7-4275-B8B9-73F9EA7D33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6" b="92308" l="5992" r="89463">
                        <a14:foregroundMark x1="4672" y1="73096" x2="2273" y2="86737"/>
                        <a14:foregroundMark x1="9504" y1="45623" x2="9475" y2="45790"/>
                        <a14:foregroundMark x1="2273" y1="86737" x2="20602" y2="94581"/>
                        <a14:foregroundMark x1="64467" y1="96614" x2="67149" y2="96817"/>
                        <a14:foregroundMark x1="73113" y1="94048" x2="73380" y2="93924"/>
                        <a14:foregroundMark x1="67149" y1="96817" x2="67888" y2="96474"/>
                        <a14:foregroundMark x1="74103" y1="91406" x2="66322" y2="88859"/>
                        <a14:foregroundMark x1="66322" y1="88859" x2="11983" y2="87798"/>
                        <a14:foregroundMark x1="11983" y1="87798" x2="10451" y2="57313"/>
                        <a14:foregroundMark x1="4084" y1="72930" x2="1860" y2="88064"/>
                        <a14:foregroundMark x1="1860" y1="88064" x2="7231" y2="75862"/>
                        <a14:foregroundMark x1="7231" y1="75862" x2="7046" y2="73766"/>
                        <a14:foregroundMark x1="41736" y1="10345" x2="52686" y2="12997"/>
                        <a14:foregroundMark x1="52686" y1="12997" x2="73554" y2="11406"/>
                        <a14:foregroundMark x1="73554" y1="11406" x2="84711" y2="13263"/>
                        <a14:foregroundMark x1="84711" y1="13263" x2="85950" y2="27056"/>
                        <a14:foregroundMark x1="85950" y1="27056" x2="94215" y2="18037"/>
                        <a14:foregroundMark x1="94215" y1="18037" x2="92975" y2="4775"/>
                        <a14:foregroundMark x1="51122" y1="5798" x2="49587" y2="5836"/>
                        <a14:foregroundMark x1="92975" y1="4775" x2="84376" y2="4985"/>
                        <a14:foregroundMark x1="49587" y1="5836" x2="42562" y2="10345"/>
                        <a14:backgroundMark x1="20041" y1="95756" x2="30579" y2="94960"/>
                        <a14:backgroundMark x1="30579" y1="94960" x2="63636" y2="94960"/>
                        <a14:backgroundMark x1="63636" y1="94960" x2="30785" y2="95756"/>
                        <a14:backgroundMark x1="30785" y1="95756" x2="33264" y2="96021"/>
                        <a14:backgroundMark x1="77893" y1="91247" x2="76446" y2="96286"/>
                        <a14:backgroundMark x1="71694" y1="97347" x2="71694" y2="96286"/>
                        <a14:backgroundMark x1="51240" y1="5570" x2="62397" y2="6366"/>
                        <a14:backgroundMark x1="62397" y1="6366" x2="84091" y2="5570"/>
                        <a14:backgroundMark x1="84091" y1="5570" x2="72521" y2="4509"/>
                        <a14:backgroundMark x1="72521" y1="4509" x2="68388" y2="6101"/>
                        <a14:backgroundMark x1="826" y1="35279" x2="620" y2="39523"/>
                        <a14:backgroundMark x1="8884" y1="45623" x2="4132" y2="72944"/>
                        <a14:backgroundMark x1="4132" y1="72944" x2="6818" y2="59947"/>
                        <a14:backgroundMark x1="6818" y1="59947" x2="4752" y2="61273"/>
                        <a14:backgroundMark x1="67975" y1="96286" x2="72314" y2="95756"/>
                      </a14:backgroundRemoval>
                    </a14:imgEffect>
                  </a14:imgLayer>
                </a14:imgProps>
              </a:ext>
              <a:ext uri="{28A0092B-C50C-407E-A947-70E740481C1C}">
                <a14:useLocalDpi xmlns:a14="http://schemas.microsoft.com/office/drawing/2010/main" val="0"/>
              </a:ext>
            </a:extLst>
          </a:blip>
          <a:stretch>
            <a:fillRect/>
          </a:stretch>
        </p:blipFill>
        <p:spPr>
          <a:xfrm rot="4528999">
            <a:off x="4208444" y="3745638"/>
            <a:ext cx="2721786" cy="2120069"/>
          </a:xfrm>
          <a:prstGeom prst="rect">
            <a:avLst/>
          </a:prstGeom>
        </p:spPr>
      </p:pic>
      <p:pic>
        <p:nvPicPr>
          <p:cNvPr id="10" name="Picture 9">
            <a:extLst>
              <a:ext uri="{FF2B5EF4-FFF2-40B4-BE49-F238E27FC236}">
                <a16:creationId xmlns:a16="http://schemas.microsoft.com/office/drawing/2014/main" id="{670A50C9-2C7A-4971-8076-663B099D17F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052" b="98847" l="249" r="91294">
                        <a14:foregroundMark x1="71659" y1="5288" x2="15976" y2="7925"/>
                        <a14:foregroundMark x1="92040" y1="4323" x2="76109" y2="5077"/>
                        <a14:foregroundMark x1="9625" y1="11707" x2="3234" y2="18732"/>
                        <a14:foregroundMark x1="583" y1="91041" x2="498" y2="93372"/>
                        <a14:foregroundMark x1="2993" y1="25311" x2="1251" y2="72832"/>
                        <a14:foregroundMark x1="3234" y1="18732" x2="3143" y2="21202"/>
                        <a14:foregroundMark x1="21229" y1="95132" x2="64499" y2="98803"/>
                        <a14:foregroundMark x1="498" y1="93372" x2="2015" y2="93501"/>
                        <a14:foregroundMark x1="81645" y1="45876" x2="91542" y2="6052"/>
                        <a14:foregroundMark x1="69858" y1="93299" x2="69946" y2="92945"/>
                        <a14:foregroundMark x1="821" y1="23886" x2="498" y2="24496"/>
                        <a14:foregroundMark x1="7214" y1="11816" x2="3401" y2="19015"/>
                        <a14:foregroundMark x1="498" y1="24496" x2="249" y2="26801"/>
                        <a14:foregroundMark x1="12438" y1="93660" x2="7711" y2="82421"/>
                        <a14:backgroundMark x1="1990" y1="21037" x2="498" y2="21326"/>
                        <a14:backgroundMark x1="0" y1="22767" x2="1244" y2="23055"/>
                        <a14:backgroundMark x1="249" y1="22478" x2="746" y2="23919"/>
                        <a14:backgroundMark x1="10448" y1="9798" x2="13682" y2="8069"/>
                        <a14:backgroundMark x1="14428" y1="6916" x2="15423" y2="8357"/>
                        <a14:backgroundMark x1="71891" y1="4899" x2="75871" y2="5476"/>
                        <a14:backgroundMark x1="82338" y1="46110" x2="71393" y2="88473"/>
                        <a14:backgroundMark x1="71393" y1="88473" x2="75124" y2="78386"/>
                        <a14:backgroundMark x1="71642" y1="87320" x2="71144" y2="93084"/>
                        <a14:backgroundMark x1="69403" y1="93948" x2="69403" y2="93948"/>
                        <a14:backgroundMark x1="70896" y1="93948" x2="70896" y2="93948"/>
                        <a14:backgroundMark x1="69652" y1="93372" x2="68657" y2="99712"/>
                        <a14:backgroundMark x1="70398" y1="93084" x2="70398" y2="93372"/>
                        <a14:backgroundMark x1="498" y1="73199" x2="5721" y2="86744"/>
                        <a14:backgroundMark x1="12669" y1="94380" x2="15423" y2="97406"/>
                        <a14:backgroundMark x1="5721" y1="86744" x2="11953" y2="93592"/>
                        <a14:backgroundMark x1="15423" y1="97406" x2="19652" y2="99424"/>
                        <a14:backgroundMark x1="15672" y1="99135" x2="2736" y2="98271"/>
                        <a14:backgroundMark x1="2736" y1="98271" x2="995" y2="82997"/>
                        <a14:backgroundMark x1="995" y1="82997" x2="8209" y2="95389"/>
                        <a14:backgroundMark x1="8209" y1="95389" x2="13433" y2="99424"/>
                      </a14:backgroundRemoval>
                    </a14:imgEffect>
                  </a14:imgLayer>
                </a14:imgProps>
              </a:ext>
              <a:ext uri="{28A0092B-C50C-407E-A947-70E740481C1C}">
                <a14:useLocalDpi xmlns:a14="http://schemas.microsoft.com/office/drawing/2010/main" val="0"/>
              </a:ext>
            </a:extLst>
          </a:blip>
          <a:stretch>
            <a:fillRect/>
          </a:stretch>
        </p:blipFill>
        <p:spPr>
          <a:xfrm rot="4556832">
            <a:off x="2464660" y="4000839"/>
            <a:ext cx="2343148" cy="2022568"/>
          </a:xfrm>
          <a:prstGeom prst="rect">
            <a:avLst/>
          </a:prstGeom>
        </p:spPr>
      </p:pic>
      <p:pic>
        <p:nvPicPr>
          <p:cNvPr id="9" name="Picture 8">
            <a:extLst>
              <a:ext uri="{FF2B5EF4-FFF2-40B4-BE49-F238E27FC236}">
                <a16:creationId xmlns:a16="http://schemas.microsoft.com/office/drawing/2014/main" id="{717CC618-9132-4F79-842B-F5F923C4C32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375" b="95170" l="0" r="92174">
                        <a14:foregroundMark x1="35907" y1="3818" x2="20000" y2="284"/>
                        <a14:foregroundMark x1="63478" y1="9943" x2="52275" y2="7454"/>
                        <a14:foregroundMark x1="20000" y1="284" x2="198" y2="5628"/>
                        <a14:foregroundMark x1="572" y1="66783" x2="870" y2="98580"/>
                        <a14:foregroundMark x1="870" y1="98580" x2="35652" y2="99432"/>
                        <a14:foregroundMark x1="30562" y1="65619" x2="30435" y2="64773"/>
                        <a14:foregroundMark x1="30995" y1="68489" x2="30891" y2="67801"/>
                        <a14:foregroundMark x1="35652" y1="99432" x2="34513" y2="91865"/>
                        <a14:foregroundMark x1="30435" y1="64773" x2="32563" y2="64679"/>
                        <a14:foregroundMark x1="86897" y1="43446" x2="93043" y2="20739"/>
                        <a14:foregroundMark x1="93043" y1="20739" x2="60000" y2="9659"/>
                        <a14:foregroundMark x1="34783" y1="92330" x2="0" y2="95170"/>
                        <a14:foregroundMark x1="0" y1="95170" x2="870" y2="92330"/>
                        <a14:foregroundMark x1="84348" y1="46875" x2="70435" y2="54545"/>
                        <a14:foregroundMark x1="70435" y1="54545" x2="73043" y2="56818"/>
                        <a14:backgroundMark x1="87826" y1="43466" x2="87035" y2="47345"/>
                        <a14:backgroundMark x1="84223" y1="56413" x2="78261" y2="64205"/>
                        <a14:backgroundMark x1="34783" y1="63636" x2="60870" y2="64773"/>
                        <a14:backgroundMark x1="60870" y1="64773" x2="35652" y2="65057"/>
                        <a14:backgroundMark x1="35652" y1="65057" x2="34783" y2="64773"/>
                        <a14:backgroundMark x1="34783" y1="70739" x2="30435" y2="79261"/>
                        <a14:backgroundMark x1="30435" y1="79261" x2="36522" y2="91761"/>
                        <a14:backgroundMark x1="33913" y1="68182" x2="39130" y2="73295"/>
                        <a14:backgroundMark x1="40000" y1="4261" x2="13043" y2="29830"/>
                        <a14:backgroundMark x1="13043" y1="29830" x2="0" y2="66761"/>
                        <a14:backgroundMark x1="3478" y1="5682" x2="0" y2="28409"/>
                        <a14:backgroundMark x1="0" y1="28125" x2="1739" y2="30966"/>
                        <a14:backgroundMark x1="79834" y1="56188" x2="75652" y2="65341"/>
                        <a14:backgroundMark x1="84348" y1="46307" x2="84108" y2="46833"/>
                      </a14:backgroundRemoval>
                    </a14:imgEffect>
                  </a14:imgLayer>
                </a14:imgProps>
              </a:ext>
              <a:ext uri="{28A0092B-C50C-407E-A947-70E740481C1C}">
                <a14:useLocalDpi xmlns:a14="http://schemas.microsoft.com/office/drawing/2010/main" val="0"/>
              </a:ext>
            </a:extLst>
          </a:blip>
          <a:stretch>
            <a:fillRect/>
          </a:stretch>
        </p:blipFill>
        <p:spPr>
          <a:xfrm rot="4501038">
            <a:off x="4361371" y="582570"/>
            <a:ext cx="1259251" cy="3854403"/>
          </a:xfrm>
          <a:prstGeom prst="rect">
            <a:avLst/>
          </a:prstGeom>
        </p:spPr>
      </p:pic>
    </p:spTree>
    <p:extLst>
      <p:ext uri="{BB962C8B-B14F-4D97-AF65-F5344CB8AC3E}">
        <p14:creationId xmlns:p14="http://schemas.microsoft.com/office/powerpoint/2010/main" val="2004618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57B5BC-4813-49B6-82D4-F614806FF6B1}"/>
              </a:ext>
            </a:extLst>
          </p:cNvPr>
          <p:cNvSpPr>
            <a:spLocks noGrp="1"/>
          </p:cNvSpPr>
          <p:nvPr>
            <p:ph type="title"/>
          </p:nvPr>
        </p:nvSpPr>
        <p:spPr>
          <a:xfrm>
            <a:off x="457200" y="274638"/>
            <a:ext cx="8229600" cy="1143000"/>
          </a:xfrm>
        </p:spPr>
        <p:txBody>
          <a:bodyPr>
            <a:normAutofit/>
          </a:bodyPr>
          <a:lstStyle/>
          <a:p>
            <a:r>
              <a:rPr lang="en-US" sz="3600" dirty="0"/>
              <a:t>DEVELOPMENT and LOSS OF WETLANDS</a:t>
            </a:r>
          </a:p>
        </p:txBody>
      </p:sp>
      <p:sp>
        <p:nvSpPr>
          <p:cNvPr id="6" name="TextBox 5">
            <a:extLst>
              <a:ext uri="{FF2B5EF4-FFF2-40B4-BE49-F238E27FC236}">
                <a16:creationId xmlns:a16="http://schemas.microsoft.com/office/drawing/2014/main" id="{4129562E-7850-44C1-BC9C-4733874115E4}"/>
              </a:ext>
            </a:extLst>
          </p:cNvPr>
          <p:cNvSpPr txBox="1"/>
          <p:nvPr/>
        </p:nvSpPr>
        <p:spPr>
          <a:xfrm>
            <a:off x="381000" y="2209800"/>
            <a:ext cx="8662179" cy="3416320"/>
          </a:xfrm>
          <a:prstGeom prst="rect">
            <a:avLst/>
          </a:prstGeom>
          <a:noFill/>
        </p:spPr>
        <p:txBody>
          <a:bodyPr wrap="none" rtlCol="0">
            <a:spAutoFit/>
          </a:bodyPr>
          <a:lstStyle/>
          <a:p>
            <a:r>
              <a:rPr lang="en-US" dirty="0"/>
              <a:t>Additional developments north of K Ave. include:</a:t>
            </a:r>
          </a:p>
          <a:p>
            <a:endParaRPr lang="en-US" dirty="0"/>
          </a:p>
          <a:p>
            <a:r>
              <a:rPr lang="en-US" dirty="0"/>
              <a:t>Kure Dunes - controls stormwater using a retention pond that overflows</a:t>
            </a:r>
          </a:p>
          <a:p>
            <a:r>
              <a:rPr lang="en-US" dirty="0"/>
              <a:t>to the Keys retention pond. (Which overflows to the Kure Beach Village system.)</a:t>
            </a:r>
          </a:p>
          <a:p>
            <a:endParaRPr lang="en-US" dirty="0"/>
          </a:p>
          <a:p>
            <a:r>
              <a:rPr lang="en-US" dirty="0"/>
              <a:t>Beachwalk – controls stormwater using two (joined) retention ponds that originally </a:t>
            </a:r>
          </a:p>
          <a:p>
            <a:r>
              <a:rPr lang="en-US" dirty="0"/>
              <a:t>overflowed to a planned retention pond in Kure Dunes, on Sandman Dr. – which</a:t>
            </a:r>
          </a:p>
          <a:p>
            <a:r>
              <a:rPr lang="en-US" dirty="0"/>
              <a:t>has been removed.  Overflows to a ditch that runs parallel to K Ave. to the Cape Fear River.</a:t>
            </a:r>
          </a:p>
          <a:p>
            <a:endParaRPr lang="en-US" dirty="0"/>
          </a:p>
          <a:p>
            <a:r>
              <a:rPr lang="en-US" dirty="0"/>
              <a:t>Other developments closer to Ft. Fisher Blvd. use swales and ditches to control</a:t>
            </a:r>
          </a:p>
          <a:p>
            <a:r>
              <a:rPr lang="en-US" dirty="0"/>
              <a:t>stormwater runoff.</a:t>
            </a:r>
          </a:p>
          <a:p>
            <a:endParaRPr lang="en-US" dirty="0"/>
          </a:p>
        </p:txBody>
      </p:sp>
    </p:spTree>
    <p:extLst>
      <p:ext uri="{BB962C8B-B14F-4D97-AF65-F5344CB8AC3E}">
        <p14:creationId xmlns:p14="http://schemas.microsoft.com/office/powerpoint/2010/main" val="3210176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916" y="3224809"/>
            <a:ext cx="3359758" cy="2509699"/>
          </a:xfrm>
          <a:prstGeom prst="rect">
            <a:avLst/>
          </a:prstGeom>
        </p:spPr>
      </p:pic>
      <p:pic>
        <p:nvPicPr>
          <p:cNvPr id="8" name="Picture 7">
            <a:extLst>
              <a:ext uri="{FF2B5EF4-FFF2-40B4-BE49-F238E27FC236}">
                <a16:creationId xmlns:a16="http://schemas.microsoft.com/office/drawing/2014/main" id="{1A94A7E9-EB97-40BF-8B9E-48CFD4051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0984" y="1202194"/>
            <a:ext cx="2981233" cy="4875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8646E55E-BDC1-4D31-BFC5-0F9CF2B1E882}"/>
              </a:ext>
            </a:extLst>
          </p:cNvPr>
          <p:cNvSpPr txBox="1"/>
          <p:nvPr/>
        </p:nvSpPr>
        <p:spPr>
          <a:xfrm>
            <a:off x="1320351" y="6403724"/>
            <a:ext cx="6934200" cy="215444"/>
          </a:xfrm>
          <a:prstGeom prst="rect">
            <a:avLst/>
          </a:prstGeom>
          <a:noFill/>
        </p:spPr>
        <p:txBody>
          <a:bodyPr wrap="square" rtlCol="0">
            <a:spAutoFit/>
          </a:bodyPr>
          <a:lstStyle/>
          <a:p>
            <a:r>
              <a:rPr lang="en-US" sz="800" dirty="0"/>
              <a:t>From StarNews article: 2018: What a year ... for rain in Wilmington  By Tim Buckland StarNews Staff  Posted Jan 2, 2019 at 9:45 AM  Updated Jan 2, 2019 at 9:54 AM</a:t>
            </a:r>
          </a:p>
        </p:txBody>
      </p:sp>
    </p:spTree>
    <p:extLst>
      <p:ext uri="{BB962C8B-B14F-4D97-AF65-F5344CB8AC3E}">
        <p14:creationId xmlns:p14="http://schemas.microsoft.com/office/powerpoint/2010/main" val="2929791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16" y="2438400"/>
            <a:ext cx="4446708" cy="340042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916" y="3224809"/>
            <a:ext cx="3359758" cy="2509699"/>
          </a:xfrm>
          <a:prstGeom prst="rect">
            <a:avLst/>
          </a:prstGeom>
        </p:spPr>
      </p:pic>
    </p:spTree>
    <p:extLst>
      <p:ext uri="{BB962C8B-B14F-4D97-AF65-F5344CB8AC3E}">
        <p14:creationId xmlns:p14="http://schemas.microsoft.com/office/powerpoint/2010/main" val="375624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15670"/>
            <a:ext cx="4868740" cy="37231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916" y="2438400"/>
            <a:ext cx="4446708" cy="340042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916" y="3224809"/>
            <a:ext cx="3359758" cy="2509699"/>
          </a:xfrm>
          <a:prstGeom prst="rect">
            <a:avLst/>
          </a:prstGeom>
        </p:spPr>
      </p:pic>
    </p:spTree>
    <p:extLst>
      <p:ext uri="{BB962C8B-B14F-4D97-AF65-F5344CB8AC3E}">
        <p14:creationId xmlns:p14="http://schemas.microsoft.com/office/powerpoint/2010/main" val="1599927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665" y="1752600"/>
            <a:ext cx="5343524" cy="40862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2115670"/>
            <a:ext cx="4868740" cy="37231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916" y="2438400"/>
            <a:ext cx="4446708" cy="340042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916" y="3224809"/>
            <a:ext cx="3359758" cy="2509699"/>
          </a:xfrm>
          <a:prstGeom prst="rect">
            <a:avLst/>
          </a:prstGeom>
        </p:spPr>
      </p:pic>
    </p:spTree>
    <p:extLst>
      <p:ext uri="{BB962C8B-B14F-4D97-AF65-F5344CB8AC3E}">
        <p14:creationId xmlns:p14="http://schemas.microsoft.com/office/powerpoint/2010/main" val="923924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295400"/>
            <a:ext cx="5941401" cy="454342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665" y="1752600"/>
            <a:ext cx="5343524" cy="40862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2115670"/>
            <a:ext cx="4868740" cy="372315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916" y="2438400"/>
            <a:ext cx="4446708" cy="340042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916" y="3224809"/>
            <a:ext cx="3359758" cy="2509699"/>
          </a:xfrm>
          <a:prstGeom prst="rect">
            <a:avLst/>
          </a:prstGeom>
        </p:spPr>
      </p:pic>
    </p:spTree>
    <p:extLst>
      <p:ext uri="{BB962C8B-B14F-4D97-AF65-F5344CB8AC3E}">
        <p14:creationId xmlns:p14="http://schemas.microsoft.com/office/powerpoint/2010/main" val="1333846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582340"/>
            <a:ext cx="2819400" cy="4247317"/>
          </a:xfrm>
          <a:prstGeom prst="rect">
            <a:avLst/>
          </a:prstGeom>
          <a:noFill/>
        </p:spPr>
        <p:txBody>
          <a:bodyPr wrap="square" rtlCol="0">
            <a:spAutoFit/>
          </a:bodyPr>
          <a:lstStyle/>
          <a:p>
            <a:r>
              <a:rPr lang="en-US" dirty="0"/>
              <a:t>Henniker’s Ditch is the primary conduit for stormwater runoff to the Cape Fear River for both Kure and Carolina Beach.</a:t>
            </a:r>
          </a:p>
          <a:p>
            <a:endParaRPr lang="en-US" dirty="0"/>
          </a:p>
          <a:p>
            <a:r>
              <a:rPr lang="en-US" dirty="0"/>
              <a:t>Community access to Henniker’s Ditch:</a:t>
            </a:r>
          </a:p>
          <a:p>
            <a:endParaRPr lang="en-US" dirty="0"/>
          </a:p>
          <a:p>
            <a:r>
              <a:rPr lang="en-US" dirty="0"/>
              <a:t>Carolina Beach </a:t>
            </a:r>
            <a:r>
              <a:rPr lang="en-US" b="1" dirty="0">
                <a:solidFill>
                  <a:srgbClr val="FFC000"/>
                </a:solidFill>
              </a:rPr>
              <a:t>(yellow)</a:t>
            </a:r>
          </a:p>
          <a:p>
            <a:endParaRPr lang="en-US" dirty="0"/>
          </a:p>
          <a:p>
            <a:r>
              <a:rPr lang="en-US" dirty="0"/>
              <a:t>Kure Beach </a:t>
            </a:r>
            <a:r>
              <a:rPr lang="en-US" b="1" dirty="0">
                <a:solidFill>
                  <a:srgbClr val="00B0F0"/>
                </a:solidFill>
              </a:rPr>
              <a:t>(blue)</a:t>
            </a:r>
          </a:p>
          <a:p>
            <a:endParaRPr lang="en-US" b="1" dirty="0">
              <a:solidFill>
                <a:schemeClr val="tx2">
                  <a:lumMod val="60000"/>
                  <a:lumOff val="40000"/>
                </a:schemeClr>
              </a:solidFill>
            </a:endParaRPr>
          </a:p>
          <a:p>
            <a:r>
              <a:rPr lang="en-US" b="1" dirty="0">
                <a:solidFill>
                  <a:schemeClr val="tx2">
                    <a:lumMod val="60000"/>
                    <a:lumOff val="40000"/>
                  </a:schemeClr>
                </a:solidFill>
              </a:rPr>
              <a:t>Common outlet to Cape Fear River </a:t>
            </a:r>
            <a:r>
              <a:rPr lang="en-US" b="1" dirty="0">
                <a:solidFill>
                  <a:srgbClr val="00B050"/>
                </a:solidFill>
              </a:rPr>
              <a:t>(green)</a:t>
            </a:r>
          </a:p>
        </p:txBody>
      </p:sp>
      <p:sp>
        <p:nvSpPr>
          <p:cNvPr id="6" name="Title 1"/>
          <p:cNvSpPr>
            <a:spLocks noGrp="1"/>
          </p:cNvSpPr>
          <p:nvPr>
            <p:ph type="title"/>
          </p:nvPr>
        </p:nvSpPr>
        <p:spPr>
          <a:xfrm>
            <a:off x="457200" y="274638"/>
            <a:ext cx="8229600" cy="1143000"/>
          </a:xfrm>
        </p:spPr>
        <p:txBody>
          <a:bodyPr/>
          <a:lstStyle/>
          <a:p>
            <a:r>
              <a:rPr lang="en-US" dirty="0"/>
              <a:t>HENNIKER’S DITCH</a:t>
            </a:r>
          </a:p>
        </p:txBody>
      </p:sp>
      <p:pic>
        <p:nvPicPr>
          <p:cNvPr id="3" name="Picture 2">
            <a:extLst>
              <a:ext uri="{FF2B5EF4-FFF2-40B4-BE49-F238E27FC236}">
                <a16:creationId xmlns:a16="http://schemas.microsoft.com/office/drawing/2014/main" id="{D934496F-2E25-4A48-AC16-D183FD632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392238"/>
            <a:ext cx="3751001" cy="5011583"/>
          </a:xfrm>
          <a:prstGeom prst="rect">
            <a:avLst/>
          </a:prstGeom>
        </p:spPr>
      </p:pic>
    </p:spTree>
    <p:extLst>
      <p:ext uri="{BB962C8B-B14F-4D97-AF65-F5344CB8AC3E}">
        <p14:creationId xmlns:p14="http://schemas.microsoft.com/office/powerpoint/2010/main" val="2657498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01" y="2590800"/>
            <a:ext cx="2971800" cy="1754326"/>
          </a:xfrm>
          <a:prstGeom prst="rect">
            <a:avLst/>
          </a:prstGeom>
          <a:noFill/>
        </p:spPr>
        <p:txBody>
          <a:bodyPr wrap="square" rtlCol="0">
            <a:spAutoFit/>
          </a:bodyPr>
          <a:lstStyle/>
          <a:p>
            <a:r>
              <a:rPr lang="en-US" dirty="0"/>
              <a:t>Flood map showing</a:t>
            </a:r>
          </a:p>
          <a:p>
            <a:r>
              <a:rPr lang="en-US" dirty="0"/>
              <a:t>the location of the</a:t>
            </a:r>
          </a:p>
          <a:p>
            <a:r>
              <a:rPr lang="en-US" dirty="0"/>
              <a:t>Kure Beach connection</a:t>
            </a:r>
          </a:p>
          <a:p>
            <a:r>
              <a:rPr lang="en-US" dirty="0"/>
              <a:t>to Henniker’s Ditch and K Ave. outflows</a:t>
            </a:r>
          </a:p>
          <a:p>
            <a:r>
              <a:rPr lang="en-US" b="1" dirty="0">
                <a:solidFill>
                  <a:schemeClr val="bg2">
                    <a:lumMod val="60000"/>
                    <a:lumOff val="40000"/>
                  </a:schemeClr>
                </a:solidFill>
              </a:rPr>
              <a:t>(in blue)</a:t>
            </a:r>
          </a:p>
        </p:txBody>
      </p:sp>
      <p:sp>
        <p:nvSpPr>
          <p:cNvPr id="4" name="Title 1"/>
          <p:cNvSpPr>
            <a:spLocks noGrp="1"/>
          </p:cNvSpPr>
          <p:nvPr>
            <p:ph type="title"/>
          </p:nvPr>
        </p:nvSpPr>
        <p:spPr>
          <a:xfrm>
            <a:off x="457200" y="274638"/>
            <a:ext cx="8229600" cy="1143000"/>
          </a:xfrm>
        </p:spPr>
        <p:txBody>
          <a:bodyPr/>
          <a:lstStyle/>
          <a:p>
            <a:r>
              <a:rPr lang="en-US" dirty="0"/>
              <a:t>HENNIKER’S DITCH</a:t>
            </a:r>
          </a:p>
        </p:txBody>
      </p:sp>
      <p:pic>
        <p:nvPicPr>
          <p:cNvPr id="3" name="Picture 2">
            <a:extLst>
              <a:ext uri="{FF2B5EF4-FFF2-40B4-BE49-F238E27FC236}">
                <a16:creationId xmlns:a16="http://schemas.microsoft.com/office/drawing/2014/main" id="{06EA4C97-9FF4-4A7D-AA3A-A3CE13B89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423282"/>
            <a:ext cx="2819689" cy="4967287"/>
          </a:xfrm>
          <a:prstGeom prst="rect">
            <a:avLst/>
          </a:prstGeom>
          <a:ln>
            <a:noFill/>
          </a:ln>
          <a:effectLst>
            <a:softEdge rad="112500"/>
          </a:effectLst>
        </p:spPr>
      </p:pic>
    </p:spTree>
    <p:extLst>
      <p:ext uri="{BB962C8B-B14F-4D97-AF65-F5344CB8AC3E}">
        <p14:creationId xmlns:p14="http://schemas.microsoft.com/office/powerpoint/2010/main" val="550129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HENNIKER’S DITCH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95400"/>
            <a:ext cx="4191000" cy="3143250"/>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9" y="3050173"/>
            <a:ext cx="4193875" cy="3146285"/>
          </a:xfrm>
          <a:prstGeom prst="rect">
            <a:avLst/>
          </a:prstGeom>
          <a:ln>
            <a:noFill/>
          </a:ln>
          <a:effectLst>
            <a:softEdge rad="112500"/>
          </a:effectLst>
        </p:spPr>
      </p:pic>
      <p:sp>
        <p:nvSpPr>
          <p:cNvPr id="5" name="TextBox 4"/>
          <p:cNvSpPr txBox="1"/>
          <p:nvPr/>
        </p:nvSpPr>
        <p:spPr>
          <a:xfrm>
            <a:off x="4571999" y="2362200"/>
            <a:ext cx="3250826" cy="369332"/>
          </a:xfrm>
          <a:prstGeom prst="rect">
            <a:avLst/>
          </a:prstGeom>
          <a:noFill/>
        </p:spPr>
        <p:txBody>
          <a:bodyPr wrap="none" rtlCol="0">
            <a:spAutoFit/>
          </a:bodyPr>
          <a:lstStyle/>
          <a:p>
            <a:r>
              <a:rPr lang="en-US" dirty="0"/>
              <a:t>In 2009 the ditch was overgrown</a:t>
            </a:r>
          </a:p>
        </p:txBody>
      </p:sp>
      <p:sp>
        <p:nvSpPr>
          <p:cNvPr id="6" name="TextBox 5"/>
          <p:cNvSpPr txBox="1"/>
          <p:nvPr/>
        </p:nvSpPr>
        <p:spPr>
          <a:xfrm>
            <a:off x="1013959" y="5257800"/>
            <a:ext cx="2772682" cy="369332"/>
          </a:xfrm>
          <a:prstGeom prst="rect">
            <a:avLst/>
          </a:prstGeom>
          <a:noFill/>
        </p:spPr>
        <p:txBody>
          <a:bodyPr wrap="none" rtlCol="0">
            <a:spAutoFit/>
          </a:bodyPr>
          <a:lstStyle/>
          <a:p>
            <a:r>
              <a:rPr lang="en-US" dirty="0"/>
              <a:t>Requiring a major clean-up.</a:t>
            </a:r>
          </a:p>
        </p:txBody>
      </p:sp>
      <p:sp>
        <p:nvSpPr>
          <p:cNvPr id="7" name="TextBox 6"/>
          <p:cNvSpPr txBox="1"/>
          <p:nvPr/>
        </p:nvSpPr>
        <p:spPr>
          <a:xfrm>
            <a:off x="1998747" y="4438650"/>
            <a:ext cx="803105" cy="369332"/>
          </a:xfrm>
          <a:prstGeom prst="rect">
            <a:avLst/>
          </a:prstGeom>
          <a:noFill/>
        </p:spPr>
        <p:txBody>
          <a:bodyPr wrap="none" rtlCol="0">
            <a:spAutoFit/>
          </a:bodyPr>
          <a:lstStyle/>
          <a:p>
            <a:r>
              <a:rPr lang="en-US" dirty="0"/>
              <a:t>Before</a:t>
            </a:r>
          </a:p>
        </p:txBody>
      </p:sp>
      <p:sp>
        <p:nvSpPr>
          <p:cNvPr id="8" name="TextBox 7"/>
          <p:cNvSpPr txBox="1"/>
          <p:nvPr/>
        </p:nvSpPr>
        <p:spPr>
          <a:xfrm>
            <a:off x="6267383" y="6196458"/>
            <a:ext cx="658257" cy="369332"/>
          </a:xfrm>
          <a:prstGeom prst="rect">
            <a:avLst/>
          </a:prstGeom>
          <a:noFill/>
        </p:spPr>
        <p:txBody>
          <a:bodyPr wrap="none" rtlCol="0">
            <a:spAutoFit/>
          </a:bodyPr>
          <a:lstStyle/>
          <a:p>
            <a:r>
              <a:rPr lang="en-US" dirty="0"/>
              <a:t>After</a:t>
            </a:r>
          </a:p>
        </p:txBody>
      </p:sp>
      <p:sp>
        <p:nvSpPr>
          <p:cNvPr id="9" name="TextBox 8">
            <a:extLst>
              <a:ext uri="{FF2B5EF4-FFF2-40B4-BE49-F238E27FC236}">
                <a16:creationId xmlns:a16="http://schemas.microsoft.com/office/drawing/2014/main" id="{0FC29C0A-026F-4A3E-A06D-060567CBEA50}"/>
              </a:ext>
            </a:extLst>
          </p:cNvPr>
          <p:cNvSpPr txBox="1"/>
          <p:nvPr/>
        </p:nvSpPr>
        <p:spPr>
          <a:xfrm>
            <a:off x="1286853" y="6273402"/>
            <a:ext cx="2226892" cy="215444"/>
          </a:xfrm>
          <a:prstGeom prst="rect">
            <a:avLst/>
          </a:prstGeom>
          <a:noFill/>
        </p:spPr>
        <p:txBody>
          <a:bodyPr wrap="none" rtlCol="0">
            <a:spAutoFit/>
          </a:bodyPr>
          <a:lstStyle/>
          <a:p>
            <a:r>
              <a:rPr lang="en-US" sz="800" dirty="0"/>
              <a:t>(source: MOTSU BufferZonePPT_072109website)</a:t>
            </a:r>
          </a:p>
        </p:txBody>
      </p:sp>
    </p:spTree>
    <p:extLst>
      <p:ext uri="{BB962C8B-B14F-4D97-AF65-F5344CB8AC3E}">
        <p14:creationId xmlns:p14="http://schemas.microsoft.com/office/powerpoint/2010/main" val="1002291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6" y="-15815"/>
            <a:ext cx="9144000" cy="6858000"/>
          </a:xfrm>
          <a:prstGeom prst="rect">
            <a:avLst/>
          </a:prstGeom>
        </p:spPr>
      </p:pic>
      <p:sp>
        <p:nvSpPr>
          <p:cNvPr id="2" name="Title 1"/>
          <p:cNvSpPr>
            <a:spLocks noGrp="1"/>
          </p:cNvSpPr>
          <p:nvPr>
            <p:ph type="title"/>
          </p:nvPr>
        </p:nvSpPr>
        <p:spPr>
          <a:xfrm>
            <a:off x="457200" y="274638"/>
            <a:ext cx="8229600" cy="2544762"/>
          </a:xfrm>
        </p:spPr>
        <p:txBody>
          <a:bodyPr>
            <a:normAutofit/>
          </a:bodyPr>
          <a:lstStyle/>
          <a:p>
            <a:r>
              <a:rPr lang="en-US" b="1" dirty="0"/>
              <a:t>Hurricane Florence</a:t>
            </a:r>
            <a:br>
              <a:rPr lang="en-US" b="1" dirty="0"/>
            </a:br>
            <a:r>
              <a:rPr lang="en-US" b="1" dirty="0"/>
              <a:t>makes landfall as a </a:t>
            </a:r>
            <a:br>
              <a:rPr lang="en-US" b="1" dirty="0"/>
            </a:br>
            <a:r>
              <a:rPr lang="en-US" b="1" dirty="0"/>
              <a:t>Category 1 Hurricane</a:t>
            </a:r>
          </a:p>
        </p:txBody>
      </p:sp>
      <p:sp>
        <p:nvSpPr>
          <p:cNvPr id="3" name="Content Placeholder 2"/>
          <p:cNvSpPr>
            <a:spLocks noGrp="1"/>
          </p:cNvSpPr>
          <p:nvPr>
            <p:ph idx="1"/>
          </p:nvPr>
        </p:nvSpPr>
        <p:spPr>
          <a:xfrm>
            <a:off x="457200" y="3810000"/>
            <a:ext cx="8229600" cy="2286000"/>
          </a:xfrm>
        </p:spPr>
        <p:txBody>
          <a:bodyPr>
            <a:normAutofit lnSpcReduction="10000"/>
          </a:bodyPr>
          <a:lstStyle/>
          <a:p>
            <a:pPr marL="0" indent="0" algn="ctr">
              <a:buNone/>
            </a:pPr>
            <a:r>
              <a:rPr lang="en-US" b="1" dirty="0"/>
              <a:t>Early, on September 14, 2018, Hurricane Florence made landfall just south of Wrightsville Beach, and stayed for several days -- resulting in widespread flooding in Kure and Carolina Beach.</a:t>
            </a:r>
          </a:p>
        </p:txBody>
      </p:sp>
    </p:spTree>
    <p:extLst>
      <p:ext uri="{BB962C8B-B14F-4D97-AF65-F5344CB8AC3E}">
        <p14:creationId xmlns:p14="http://schemas.microsoft.com/office/powerpoint/2010/main" val="1493170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
            <a:ext cx="6323544" cy="6172200"/>
          </a:xfrm>
          <a:prstGeom prst="rect">
            <a:avLst/>
          </a:prstGeom>
        </p:spPr>
      </p:pic>
      <p:sp>
        <p:nvSpPr>
          <p:cNvPr id="5" name="TextBox 4"/>
          <p:cNvSpPr txBox="1"/>
          <p:nvPr/>
        </p:nvSpPr>
        <p:spPr>
          <a:xfrm>
            <a:off x="152400" y="2133600"/>
            <a:ext cx="2112310" cy="2585323"/>
          </a:xfrm>
          <a:prstGeom prst="rect">
            <a:avLst/>
          </a:prstGeom>
          <a:noFill/>
        </p:spPr>
        <p:txBody>
          <a:bodyPr wrap="none" rtlCol="0">
            <a:spAutoFit/>
          </a:bodyPr>
          <a:lstStyle/>
          <a:p>
            <a:r>
              <a:rPr lang="en-US" dirty="0"/>
              <a:t>In 2016</a:t>
            </a:r>
          </a:p>
          <a:p>
            <a:r>
              <a:rPr lang="en-US" dirty="0"/>
              <a:t>Carolina Beach</a:t>
            </a:r>
          </a:p>
          <a:p>
            <a:r>
              <a:rPr lang="en-US" dirty="0"/>
              <a:t>Increased access to</a:t>
            </a:r>
          </a:p>
          <a:p>
            <a:r>
              <a:rPr lang="en-US" dirty="0"/>
              <a:t>Henniker’s Ditch</a:t>
            </a:r>
          </a:p>
          <a:p>
            <a:r>
              <a:rPr lang="en-US" dirty="0"/>
              <a:t>by adding a second</a:t>
            </a:r>
          </a:p>
          <a:p>
            <a:r>
              <a:rPr lang="en-US" dirty="0"/>
              <a:t>16” force main line </a:t>
            </a:r>
          </a:p>
          <a:p>
            <a:r>
              <a:rPr lang="en-US" dirty="0"/>
              <a:t>-- doubling the </a:t>
            </a:r>
          </a:p>
          <a:p>
            <a:r>
              <a:rPr lang="en-US" dirty="0"/>
              <a:t>amount of discharge</a:t>
            </a:r>
          </a:p>
          <a:p>
            <a:r>
              <a:rPr lang="en-US" dirty="0"/>
              <a:t>to the ditch.</a:t>
            </a:r>
          </a:p>
        </p:txBody>
      </p:sp>
    </p:spTree>
    <p:extLst>
      <p:ext uri="{BB962C8B-B14F-4D97-AF65-F5344CB8AC3E}">
        <p14:creationId xmlns:p14="http://schemas.microsoft.com/office/powerpoint/2010/main" val="188151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Flood Designation</a:t>
            </a:r>
          </a:p>
        </p:txBody>
      </p:sp>
      <p:sp>
        <p:nvSpPr>
          <p:cNvPr id="3" name="Content Placeholder 2"/>
          <p:cNvSpPr>
            <a:spLocks noGrp="1"/>
          </p:cNvSpPr>
          <p:nvPr>
            <p:ph idx="1"/>
          </p:nvPr>
        </p:nvSpPr>
        <p:spPr>
          <a:xfrm>
            <a:off x="457200" y="1600200"/>
            <a:ext cx="8229600" cy="4800600"/>
          </a:xfrm>
        </p:spPr>
        <p:txBody>
          <a:bodyPr>
            <a:normAutofit/>
          </a:bodyPr>
          <a:lstStyle/>
          <a:p>
            <a:r>
              <a:rPr lang="en-US" dirty="0"/>
              <a:t>100 Year Floods happening more frequently.</a:t>
            </a:r>
          </a:p>
          <a:p>
            <a:r>
              <a:rPr lang="en-US" dirty="0"/>
              <a:t>More powerful storms occurring (Cat 4 &amp; 5)</a:t>
            </a:r>
          </a:p>
          <a:p>
            <a:r>
              <a:rPr lang="en-US" dirty="0"/>
              <a:t>Florence was a Cat 4 before being downgraded – making landfall as a VERY SLOW MOVING Cat 1.</a:t>
            </a:r>
          </a:p>
          <a:p>
            <a:r>
              <a:rPr lang="en-US" dirty="0"/>
              <a:t>In Kure Beach, the 100 year floodplain is migrating from the oceanside to the Cape Fear River – and will eventually affect everyone’s insurance rates.</a:t>
            </a:r>
          </a:p>
        </p:txBody>
      </p:sp>
    </p:spTree>
    <p:extLst>
      <p:ext uri="{BB962C8B-B14F-4D97-AF65-F5344CB8AC3E}">
        <p14:creationId xmlns:p14="http://schemas.microsoft.com/office/powerpoint/2010/main" val="2219664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Flood Designation</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616920" y="1143000"/>
            <a:ext cx="3946682" cy="5105400"/>
          </a:xfrm>
          <a:prstGeom prst="rect">
            <a:avLst/>
          </a:prstGeom>
          <a:ln>
            <a:noFill/>
          </a:ln>
          <a:effectLst>
            <a:softEdge rad="112500"/>
          </a:effectLst>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tretch>
            <a:fillRect/>
          </a:stretch>
        </p:blipFill>
        <p:spPr>
          <a:xfrm>
            <a:off x="4563602" y="1143000"/>
            <a:ext cx="3955081" cy="5118340"/>
          </a:xfrm>
          <a:prstGeom prst="rect">
            <a:avLst/>
          </a:prstGeom>
          <a:ln>
            <a:noFill/>
          </a:ln>
          <a:effectLst>
            <a:softEdge rad="112500"/>
          </a:effectLst>
        </p:spPr>
      </p:pic>
      <p:sp>
        <p:nvSpPr>
          <p:cNvPr id="3" name="TextBox 2">
            <a:extLst>
              <a:ext uri="{FF2B5EF4-FFF2-40B4-BE49-F238E27FC236}">
                <a16:creationId xmlns:a16="http://schemas.microsoft.com/office/drawing/2014/main" id="{B236A838-15D6-492A-938F-326B0BB36F75}"/>
              </a:ext>
            </a:extLst>
          </p:cNvPr>
          <p:cNvSpPr txBox="1"/>
          <p:nvPr/>
        </p:nvSpPr>
        <p:spPr>
          <a:xfrm>
            <a:off x="3201273" y="6269807"/>
            <a:ext cx="2724657" cy="369332"/>
          </a:xfrm>
          <a:prstGeom prst="rect">
            <a:avLst/>
          </a:prstGeom>
          <a:noFill/>
        </p:spPr>
        <p:txBody>
          <a:bodyPr wrap="none" rtlCol="0">
            <a:spAutoFit/>
          </a:bodyPr>
          <a:lstStyle/>
          <a:p>
            <a:r>
              <a:rPr lang="en-US" dirty="0"/>
              <a:t>Prior to Hurricane Florence</a:t>
            </a:r>
          </a:p>
        </p:txBody>
      </p:sp>
      <p:pic>
        <p:nvPicPr>
          <p:cNvPr id="7" name="Picture 6">
            <a:extLst>
              <a:ext uri="{FF2B5EF4-FFF2-40B4-BE49-F238E27FC236}">
                <a16:creationId xmlns:a16="http://schemas.microsoft.com/office/drawing/2014/main" id="{8449F827-7562-4B09-8401-C92DF6146CC5}"/>
              </a:ext>
            </a:extLst>
          </p:cNvPr>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18761" y="1406579"/>
            <a:ext cx="5257800" cy="895666"/>
          </a:xfrm>
          <a:prstGeom prst="rect">
            <a:avLst/>
          </a:prstGeom>
        </p:spPr>
      </p:pic>
      <p:pic>
        <p:nvPicPr>
          <p:cNvPr id="9" name="Picture 8">
            <a:extLst>
              <a:ext uri="{FF2B5EF4-FFF2-40B4-BE49-F238E27FC236}">
                <a16:creationId xmlns:a16="http://schemas.microsoft.com/office/drawing/2014/main" id="{CE9F6DE5-AB1A-452D-B3E0-2BD763CFCA22}"/>
              </a:ext>
            </a:extLst>
          </p:cNvPr>
          <p:cNvPicPr>
            <a:picLocks noChangeAspect="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38200" y="2409066"/>
            <a:ext cx="7162800" cy="536235"/>
          </a:xfrm>
          <a:prstGeom prst="rect">
            <a:avLst/>
          </a:prstGeom>
        </p:spPr>
      </p:pic>
      <p:pic>
        <p:nvPicPr>
          <p:cNvPr id="11" name="Picture 10">
            <a:extLst>
              <a:ext uri="{FF2B5EF4-FFF2-40B4-BE49-F238E27FC236}">
                <a16:creationId xmlns:a16="http://schemas.microsoft.com/office/drawing/2014/main" id="{7988EEF6-01C1-4D19-8695-6261DE534D56}"/>
              </a:ext>
            </a:extLst>
          </p:cNvPr>
          <p:cNvPicPr>
            <a:picLocks noChangeAspect="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38200" y="3270128"/>
            <a:ext cx="7162800" cy="546830"/>
          </a:xfrm>
          <a:prstGeom prst="rect">
            <a:avLst/>
          </a:prstGeom>
        </p:spPr>
      </p:pic>
      <p:pic>
        <p:nvPicPr>
          <p:cNvPr id="13" name="Picture 12">
            <a:extLst>
              <a:ext uri="{FF2B5EF4-FFF2-40B4-BE49-F238E27FC236}">
                <a16:creationId xmlns:a16="http://schemas.microsoft.com/office/drawing/2014/main" id="{49F388CA-D319-4846-88FA-5C549149E093}"/>
              </a:ext>
            </a:extLst>
          </p:cNvPr>
          <p:cNvPicPr>
            <a:picLocks noChangeAspect="1"/>
          </p:cNvPicPr>
          <p:nvPr/>
        </p:nvPicPr>
        <p:blipFill>
          <a:blip r:embed="rId1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38200" y="4065809"/>
            <a:ext cx="7162800" cy="996506"/>
          </a:xfrm>
          <a:prstGeom prst="rect">
            <a:avLst/>
          </a:prstGeom>
        </p:spPr>
      </p:pic>
      <p:pic>
        <p:nvPicPr>
          <p:cNvPr id="15" name="Picture 14">
            <a:extLst>
              <a:ext uri="{FF2B5EF4-FFF2-40B4-BE49-F238E27FC236}">
                <a16:creationId xmlns:a16="http://schemas.microsoft.com/office/drawing/2014/main" id="{06098DB3-3EA9-4CFE-969C-6279CB30D7C8}"/>
              </a:ext>
            </a:extLst>
          </p:cNvPr>
          <p:cNvPicPr>
            <a:picLocks noChangeAspect="1"/>
          </p:cNvPicPr>
          <p:nvPr/>
        </p:nvPicPr>
        <p:blipFill>
          <a:blip r:embed="rId11">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38200" y="5363395"/>
            <a:ext cx="7162800" cy="583178"/>
          </a:xfrm>
          <a:prstGeom prst="rect">
            <a:avLst/>
          </a:prstGeom>
        </p:spPr>
      </p:pic>
    </p:spTree>
    <p:extLst>
      <p:ext uri="{BB962C8B-B14F-4D97-AF65-F5344CB8AC3E}">
        <p14:creationId xmlns:p14="http://schemas.microsoft.com/office/powerpoint/2010/main" val="1776858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Flood Designation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319842"/>
            <a:ext cx="7848600" cy="5078506"/>
          </a:xfrm>
          <a:prstGeom prst="rect">
            <a:avLst/>
          </a:prstGeom>
          <a:ln>
            <a:noFill/>
          </a:ln>
          <a:effectLst>
            <a:softEdge rad="112500"/>
          </a:effectLst>
        </p:spPr>
      </p:pic>
    </p:spTree>
    <p:extLst>
      <p:ext uri="{BB962C8B-B14F-4D97-AF65-F5344CB8AC3E}">
        <p14:creationId xmlns:p14="http://schemas.microsoft.com/office/powerpoint/2010/main" val="2577847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Flood Designation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47" y="1600200"/>
            <a:ext cx="8763000" cy="3929402"/>
          </a:xfrm>
          <a:prstGeom prst="rect">
            <a:avLst/>
          </a:prstGeom>
          <a:ln>
            <a:noFill/>
          </a:ln>
          <a:effectLst>
            <a:softEdge rad="112500"/>
          </a:effectLst>
        </p:spPr>
      </p:pic>
      <p:sp>
        <p:nvSpPr>
          <p:cNvPr id="6" name="TextBox 5"/>
          <p:cNvSpPr txBox="1"/>
          <p:nvPr/>
        </p:nvSpPr>
        <p:spPr>
          <a:xfrm>
            <a:off x="4193886" y="5726668"/>
            <a:ext cx="652743" cy="369332"/>
          </a:xfrm>
          <a:prstGeom prst="rect">
            <a:avLst/>
          </a:prstGeom>
          <a:noFill/>
        </p:spPr>
        <p:txBody>
          <a:bodyPr wrap="none" rtlCol="0">
            <a:spAutoFit/>
          </a:bodyPr>
          <a:lstStyle/>
          <a:p>
            <a:r>
              <a:rPr lang="en-US" dirty="0"/>
              <a:t>2006</a:t>
            </a:r>
          </a:p>
        </p:txBody>
      </p:sp>
    </p:spTree>
    <p:extLst>
      <p:ext uri="{BB962C8B-B14F-4D97-AF65-F5344CB8AC3E}">
        <p14:creationId xmlns:p14="http://schemas.microsoft.com/office/powerpoint/2010/main" val="3511969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Flood Designation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11073"/>
            <a:ext cx="7100047" cy="5486400"/>
          </a:xfrm>
          <a:prstGeom prst="rect">
            <a:avLst/>
          </a:prstGeom>
          <a:ln>
            <a:noFill/>
          </a:ln>
          <a:effectLst>
            <a:softEdge rad="112500"/>
          </a:effectLst>
        </p:spPr>
      </p:pic>
    </p:spTree>
    <p:extLst>
      <p:ext uri="{BB962C8B-B14F-4D97-AF65-F5344CB8AC3E}">
        <p14:creationId xmlns:p14="http://schemas.microsoft.com/office/powerpoint/2010/main" val="844230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Flood Designation</a:t>
            </a:r>
          </a:p>
        </p:txBody>
      </p:sp>
      <p:pic>
        <p:nvPicPr>
          <p:cNvPr id="4" name="Picture 3">
            <a:extLst>
              <a:ext uri="{FF2B5EF4-FFF2-40B4-BE49-F238E27FC236}">
                <a16:creationId xmlns:a16="http://schemas.microsoft.com/office/drawing/2014/main" id="{F4CA53B3-F469-4B06-8CC7-CB742946E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835" y="1215352"/>
            <a:ext cx="7028329" cy="5430981"/>
          </a:xfrm>
          <a:prstGeom prst="rect">
            <a:avLst/>
          </a:prstGeom>
          <a:ln>
            <a:noFill/>
          </a:ln>
          <a:effectLst>
            <a:softEdge rad="112500"/>
          </a:effectLst>
        </p:spPr>
      </p:pic>
    </p:spTree>
    <p:extLst>
      <p:ext uri="{BB962C8B-B14F-4D97-AF65-F5344CB8AC3E}">
        <p14:creationId xmlns:p14="http://schemas.microsoft.com/office/powerpoint/2010/main" val="35832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to be addressed</a:t>
            </a:r>
          </a:p>
        </p:txBody>
      </p:sp>
      <p:sp>
        <p:nvSpPr>
          <p:cNvPr id="3" name="Content Placeholder 2"/>
          <p:cNvSpPr>
            <a:spLocks noGrp="1"/>
          </p:cNvSpPr>
          <p:nvPr>
            <p:ph idx="1"/>
          </p:nvPr>
        </p:nvSpPr>
        <p:spPr>
          <a:xfrm>
            <a:off x="462844" y="1600200"/>
            <a:ext cx="8229600" cy="4525963"/>
          </a:xfrm>
        </p:spPr>
        <p:txBody>
          <a:bodyPr>
            <a:normAutofit/>
          </a:bodyPr>
          <a:lstStyle/>
          <a:p>
            <a:pPr marL="0" indent="0">
              <a:buNone/>
            </a:pPr>
            <a:r>
              <a:rPr lang="en-US" sz="2000" dirty="0"/>
              <a:t>We are experiencing more frequent and more powerful climate events where our current storm water system is overwhelmed.  </a:t>
            </a:r>
          </a:p>
          <a:p>
            <a:pPr marL="0" indent="0">
              <a:buNone/>
            </a:pPr>
            <a:endParaRPr lang="en-US" sz="2000" dirty="0"/>
          </a:p>
          <a:p>
            <a:r>
              <a:rPr lang="en-US" sz="2000" dirty="0"/>
              <a:t>Does Henniker’s Ditch need to be expanded (widened? more access points? etc.)</a:t>
            </a:r>
          </a:p>
          <a:p>
            <a:endParaRPr lang="en-US" sz="2000" dirty="0"/>
          </a:p>
          <a:p>
            <a:r>
              <a:rPr lang="en-US" sz="2000" dirty="0"/>
              <a:t>We’re competing for “ditch-space” with Carolina Beach.  They </a:t>
            </a:r>
            <a:r>
              <a:rPr lang="en-US" sz="2000" i="1" dirty="0"/>
              <a:t>pump</a:t>
            </a:r>
            <a:r>
              <a:rPr lang="en-US" sz="2000" dirty="0"/>
              <a:t> water, ours is </a:t>
            </a:r>
            <a:r>
              <a:rPr lang="en-US" sz="2000" i="1" dirty="0"/>
              <a:t>gravity-driven</a:t>
            </a:r>
            <a:r>
              <a:rPr lang="en-US" sz="2000" dirty="0"/>
              <a:t>. Does our approach need to be more active than passive (pumps?  more pumps?)</a:t>
            </a:r>
          </a:p>
          <a:p>
            <a:endParaRPr lang="en-US" sz="2000" dirty="0"/>
          </a:p>
          <a:p>
            <a:r>
              <a:rPr lang="en-US" sz="2000" dirty="0"/>
              <a:t>What Federal/State assistance is available to help us solve our storm water problem?</a:t>
            </a:r>
          </a:p>
        </p:txBody>
      </p:sp>
    </p:spTree>
    <p:extLst>
      <p:ext uri="{BB962C8B-B14F-4D97-AF65-F5344CB8AC3E}">
        <p14:creationId xmlns:p14="http://schemas.microsoft.com/office/powerpoint/2010/main" val="3274991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Now?</a:t>
            </a:r>
          </a:p>
        </p:txBody>
      </p:sp>
      <p:sp>
        <p:nvSpPr>
          <p:cNvPr id="3" name="TextBox 2">
            <a:extLst>
              <a:ext uri="{FF2B5EF4-FFF2-40B4-BE49-F238E27FC236}">
                <a16:creationId xmlns:a16="http://schemas.microsoft.com/office/drawing/2014/main" id="{832F7761-53B7-40D8-A0BF-B39EE2AADD5E}"/>
              </a:ext>
            </a:extLst>
          </p:cNvPr>
          <p:cNvSpPr txBox="1"/>
          <p:nvPr/>
        </p:nvSpPr>
        <p:spPr>
          <a:xfrm>
            <a:off x="647700" y="1295400"/>
            <a:ext cx="7848600" cy="5016758"/>
          </a:xfrm>
          <a:prstGeom prst="rect">
            <a:avLst/>
          </a:prstGeom>
          <a:noFill/>
        </p:spPr>
        <p:txBody>
          <a:bodyPr wrap="square" rtlCol="0">
            <a:spAutoFit/>
          </a:bodyPr>
          <a:lstStyle/>
          <a:p>
            <a:r>
              <a:rPr lang="en-US" sz="2000" dirty="0"/>
              <a:t>All of our stormwater systems are inter-related.  When one reaches capacity, it overflows to the next.</a:t>
            </a:r>
          </a:p>
          <a:p>
            <a:endParaRPr lang="en-US" sz="2000" dirty="0"/>
          </a:p>
          <a:p>
            <a:r>
              <a:rPr lang="en-US" sz="2000" dirty="0"/>
              <a:t>A failure of one retention pond leads to a cascading failure of others, eventually leading to a failure of the entire system.</a:t>
            </a:r>
          </a:p>
          <a:p>
            <a:endParaRPr lang="en-US" sz="2000" dirty="0"/>
          </a:p>
          <a:p>
            <a:r>
              <a:rPr lang="en-US" sz="2000" dirty="0"/>
              <a:t>This leads to homes being flooded - causing unnecessary short-term and long-term costs to the homeowners.  This destroys home values resulting in a shrinking tax base.</a:t>
            </a:r>
          </a:p>
          <a:p>
            <a:endParaRPr lang="en-US" sz="2000" dirty="0"/>
          </a:p>
          <a:p>
            <a:r>
              <a:rPr lang="en-US" sz="2000" dirty="0"/>
              <a:t>Many residents have drainage systems, temporary and permanent, to remove stormwater from their property.  Those systems are useless once the stormwater system fails.</a:t>
            </a:r>
          </a:p>
          <a:p>
            <a:endParaRPr lang="en-US" sz="2000" dirty="0"/>
          </a:p>
          <a:p>
            <a:r>
              <a:rPr lang="en-US" sz="2000" dirty="0"/>
              <a:t>We can get the water out of our yards.  We can get our neighbor’s water out of our yards.  We can’t get the town’s water out of our yard.</a:t>
            </a:r>
          </a:p>
        </p:txBody>
      </p:sp>
    </p:spTree>
    <p:extLst>
      <p:ext uri="{BB962C8B-B14F-4D97-AF65-F5344CB8AC3E}">
        <p14:creationId xmlns:p14="http://schemas.microsoft.com/office/powerpoint/2010/main" val="1480034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1E99-C022-48FB-A500-E365F4C29527}"/>
              </a:ext>
            </a:extLst>
          </p:cNvPr>
          <p:cNvSpPr>
            <a:spLocks noGrp="1"/>
          </p:cNvSpPr>
          <p:nvPr>
            <p:ph type="title"/>
          </p:nvPr>
        </p:nvSpPr>
        <p:spPr>
          <a:xfrm>
            <a:off x="457200" y="274638"/>
            <a:ext cx="8229600" cy="1143000"/>
          </a:xfrm>
        </p:spPr>
        <p:txBody>
          <a:bodyPr/>
          <a:lstStyle/>
          <a:p>
            <a:r>
              <a:rPr lang="en-US" dirty="0"/>
              <a:t>What are we asking for?</a:t>
            </a:r>
          </a:p>
        </p:txBody>
      </p:sp>
      <p:sp>
        <p:nvSpPr>
          <p:cNvPr id="3" name="TextBox 2">
            <a:extLst>
              <a:ext uri="{FF2B5EF4-FFF2-40B4-BE49-F238E27FC236}">
                <a16:creationId xmlns:a16="http://schemas.microsoft.com/office/drawing/2014/main" id="{69152693-809E-44FB-A6F5-0B92309C16DB}"/>
              </a:ext>
            </a:extLst>
          </p:cNvPr>
          <p:cNvSpPr txBox="1"/>
          <p:nvPr/>
        </p:nvSpPr>
        <p:spPr>
          <a:xfrm>
            <a:off x="454378" y="1981200"/>
            <a:ext cx="8534400" cy="3416320"/>
          </a:xfrm>
          <a:prstGeom prst="rect">
            <a:avLst/>
          </a:prstGeom>
          <a:noFill/>
        </p:spPr>
        <p:txBody>
          <a:bodyPr wrap="square" rtlCol="0">
            <a:spAutoFit/>
          </a:bodyPr>
          <a:lstStyle/>
          <a:p>
            <a:r>
              <a:rPr lang="en-US" sz="2400" dirty="0"/>
              <a:t>A comprehensive analysis of our current and future stormwater needs.</a:t>
            </a:r>
          </a:p>
          <a:p>
            <a:endParaRPr lang="en-US" sz="2400" dirty="0"/>
          </a:p>
          <a:p>
            <a:r>
              <a:rPr lang="en-US" sz="2400" dirty="0"/>
              <a:t>Implementation of recommendations coming from the analysis.</a:t>
            </a:r>
          </a:p>
          <a:p>
            <a:endParaRPr lang="en-US" sz="2400" dirty="0"/>
          </a:p>
          <a:p>
            <a:r>
              <a:rPr lang="en-US" sz="2400" dirty="0"/>
              <a:t>The use of any and all Federal and State infrastructure funding sources to minimize the financial impact to the citizens of Kure Beach.</a:t>
            </a:r>
          </a:p>
          <a:p>
            <a:endParaRPr lang="en-US" sz="2400" dirty="0"/>
          </a:p>
        </p:txBody>
      </p:sp>
    </p:spTree>
    <p:extLst>
      <p:ext uri="{BB962C8B-B14F-4D97-AF65-F5344CB8AC3E}">
        <p14:creationId xmlns:p14="http://schemas.microsoft.com/office/powerpoint/2010/main" val="213897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Cutter Court Flooding</a:t>
            </a:r>
          </a:p>
        </p:txBody>
      </p:sp>
      <p:sp>
        <p:nvSpPr>
          <p:cNvPr id="4" name="TextBox 3"/>
          <p:cNvSpPr txBox="1"/>
          <p:nvPr/>
        </p:nvSpPr>
        <p:spPr>
          <a:xfrm>
            <a:off x="1981200" y="6092653"/>
            <a:ext cx="5519716" cy="369332"/>
          </a:xfrm>
          <a:prstGeom prst="rect">
            <a:avLst/>
          </a:prstGeom>
          <a:noFill/>
        </p:spPr>
        <p:txBody>
          <a:bodyPr wrap="none" rtlCol="0">
            <a:spAutoFit/>
          </a:bodyPr>
          <a:lstStyle/>
          <a:p>
            <a:r>
              <a:rPr lang="en-US" dirty="0"/>
              <a:t>Unfortunately, Florence struck in the middle of the night.</a:t>
            </a:r>
          </a:p>
        </p:txBody>
      </p:sp>
      <p:pic>
        <p:nvPicPr>
          <p:cNvPr id="5" name="Picture 4">
            <a:extLst>
              <a:ext uri="{FF2B5EF4-FFF2-40B4-BE49-F238E27FC236}">
                <a16:creationId xmlns:a16="http://schemas.microsoft.com/office/drawing/2014/main" id="{95770069-A752-4E4B-9012-48EBA7957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116" y="1295400"/>
            <a:ext cx="6193767" cy="4687977"/>
          </a:xfrm>
          <a:prstGeom prst="rect">
            <a:avLst/>
          </a:prstGeom>
          <a:ln>
            <a:noFill/>
          </a:ln>
          <a:effectLst>
            <a:softEdge rad="112500"/>
          </a:effectLst>
        </p:spPr>
      </p:pic>
    </p:spTree>
    <p:extLst>
      <p:ext uri="{BB962C8B-B14F-4D97-AF65-F5344CB8AC3E}">
        <p14:creationId xmlns:p14="http://schemas.microsoft.com/office/powerpoint/2010/main" val="2272188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1E99-C022-48FB-A500-E365F4C29527}"/>
              </a:ext>
            </a:extLst>
          </p:cNvPr>
          <p:cNvSpPr>
            <a:spLocks noGrp="1"/>
          </p:cNvSpPr>
          <p:nvPr>
            <p:ph type="title"/>
          </p:nvPr>
        </p:nvSpPr>
        <p:spPr>
          <a:xfrm>
            <a:off x="457200" y="274638"/>
            <a:ext cx="8229600" cy="1143000"/>
          </a:xfrm>
        </p:spPr>
        <p:txBody>
          <a:bodyPr/>
          <a:lstStyle/>
          <a:p>
            <a:r>
              <a:rPr lang="en-US" dirty="0"/>
              <a:t>What are we asking for?</a:t>
            </a:r>
          </a:p>
        </p:txBody>
      </p:sp>
      <p:sp>
        <p:nvSpPr>
          <p:cNvPr id="3" name="TextBox 2">
            <a:extLst>
              <a:ext uri="{FF2B5EF4-FFF2-40B4-BE49-F238E27FC236}">
                <a16:creationId xmlns:a16="http://schemas.microsoft.com/office/drawing/2014/main" id="{69152693-809E-44FB-A6F5-0B92309C16DB}"/>
              </a:ext>
            </a:extLst>
          </p:cNvPr>
          <p:cNvSpPr txBox="1"/>
          <p:nvPr/>
        </p:nvSpPr>
        <p:spPr>
          <a:xfrm>
            <a:off x="321733" y="1951672"/>
            <a:ext cx="4953000" cy="3785652"/>
          </a:xfrm>
          <a:prstGeom prst="rect">
            <a:avLst/>
          </a:prstGeom>
          <a:noFill/>
        </p:spPr>
        <p:txBody>
          <a:bodyPr wrap="square" rtlCol="0">
            <a:spAutoFit/>
          </a:bodyPr>
          <a:lstStyle/>
          <a:p>
            <a:r>
              <a:rPr lang="en-US" sz="2400" dirty="0"/>
              <a:t>Increased maintenance of stormwater systems. swales and ditches.</a:t>
            </a:r>
          </a:p>
          <a:p>
            <a:endParaRPr lang="en-US" sz="2400" dirty="0"/>
          </a:p>
          <a:p>
            <a:r>
              <a:rPr lang="en-US" sz="2400" dirty="0"/>
              <a:t>Increased enforcement of existing stormwater regulations in anticipation of the upcoming storm season.</a:t>
            </a:r>
          </a:p>
          <a:p>
            <a:endParaRPr lang="en-US" sz="2400" dirty="0"/>
          </a:p>
          <a:p>
            <a:r>
              <a:rPr lang="en-US" sz="2400" dirty="0"/>
              <a:t>Encourage HOAs to draw-down retention pond water levels before storm events.</a:t>
            </a:r>
          </a:p>
        </p:txBody>
      </p:sp>
      <p:pic>
        <p:nvPicPr>
          <p:cNvPr id="5" name="Picture 4">
            <a:extLst>
              <a:ext uri="{FF2B5EF4-FFF2-40B4-BE49-F238E27FC236}">
                <a16:creationId xmlns:a16="http://schemas.microsoft.com/office/drawing/2014/main" id="{BDD0A36E-8FE2-47C1-81DD-A87EE2D01A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86300" y="2061508"/>
            <a:ext cx="4572000" cy="3429000"/>
          </a:xfrm>
          <a:prstGeom prst="rect">
            <a:avLst/>
          </a:prstGeom>
          <a:ln>
            <a:noFill/>
          </a:ln>
          <a:effectLst>
            <a:softEdge rad="112500"/>
          </a:effectLst>
        </p:spPr>
      </p:pic>
    </p:spTree>
    <p:extLst>
      <p:ext uri="{BB962C8B-B14F-4D97-AF65-F5344CB8AC3E}">
        <p14:creationId xmlns:p14="http://schemas.microsoft.com/office/powerpoint/2010/main" val="2298805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229600" cy="1524000"/>
          </a:xfrm>
        </p:spPr>
        <p:txBody>
          <a:bodyPr>
            <a:noAutofit/>
          </a:bodyPr>
          <a:lstStyle/>
          <a:p>
            <a:r>
              <a:rPr lang="en-US" sz="9600" dirty="0"/>
              <a:t>Thank You!</a:t>
            </a:r>
          </a:p>
        </p:txBody>
      </p:sp>
    </p:spTree>
    <p:extLst>
      <p:ext uri="{BB962C8B-B14F-4D97-AF65-F5344CB8AC3E}">
        <p14:creationId xmlns:p14="http://schemas.microsoft.com/office/powerpoint/2010/main" val="535876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Cutter Court Flooding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102" y="1643634"/>
            <a:ext cx="5225796" cy="3570732"/>
          </a:xfrm>
          <a:prstGeom prst="rect">
            <a:avLst/>
          </a:prstGeom>
          <a:ln>
            <a:noFill/>
          </a:ln>
          <a:effectLst>
            <a:softEdge rad="112500"/>
          </a:effectLst>
        </p:spPr>
      </p:pic>
      <p:sp>
        <p:nvSpPr>
          <p:cNvPr id="4" name="TextBox 3"/>
          <p:cNvSpPr txBox="1"/>
          <p:nvPr/>
        </p:nvSpPr>
        <p:spPr>
          <a:xfrm>
            <a:off x="609600" y="5638800"/>
            <a:ext cx="8356005" cy="923330"/>
          </a:xfrm>
          <a:prstGeom prst="rect">
            <a:avLst/>
          </a:prstGeom>
          <a:noFill/>
        </p:spPr>
        <p:txBody>
          <a:bodyPr wrap="none" rtlCol="0">
            <a:spAutoFit/>
          </a:bodyPr>
          <a:lstStyle/>
          <a:p>
            <a:r>
              <a:rPr lang="en-US" dirty="0"/>
              <a:t>2001 flooding shown here.  It was less severe than Florence but is representative of the</a:t>
            </a:r>
          </a:p>
          <a:p>
            <a:r>
              <a:rPr lang="en-US" dirty="0"/>
              <a:t>amount of standing water on Cutter Court.  After this flood, larger pipes were installed</a:t>
            </a:r>
          </a:p>
          <a:p>
            <a:r>
              <a:rPr lang="en-US" dirty="0"/>
              <a:t>and the flooding problem was alleviated …until 2016 to the present.</a:t>
            </a:r>
          </a:p>
        </p:txBody>
      </p:sp>
    </p:spTree>
    <p:extLst>
      <p:ext uri="{BB962C8B-B14F-4D97-AF65-F5344CB8AC3E}">
        <p14:creationId xmlns:p14="http://schemas.microsoft.com/office/powerpoint/2010/main" val="3526166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Cutter Court Flooding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46" y="1310449"/>
            <a:ext cx="7868907" cy="5306780"/>
          </a:xfrm>
          <a:prstGeom prst="rect">
            <a:avLst/>
          </a:prstGeom>
          <a:ln>
            <a:noFill/>
          </a:ln>
          <a:effectLst>
            <a:softEdge rad="112500"/>
          </a:effectLst>
        </p:spPr>
      </p:pic>
    </p:spTree>
    <p:extLst>
      <p:ext uri="{BB962C8B-B14F-4D97-AF65-F5344CB8AC3E}">
        <p14:creationId xmlns:p14="http://schemas.microsoft.com/office/powerpoint/2010/main" val="800246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Cutter Court Flooding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93" y="1245398"/>
            <a:ext cx="8041196" cy="5312564"/>
          </a:xfrm>
          <a:prstGeom prst="rect">
            <a:avLst/>
          </a:prstGeom>
          <a:ln>
            <a:noFill/>
          </a:ln>
          <a:effectLst>
            <a:softEdge rad="112500"/>
          </a:effectLst>
        </p:spPr>
      </p:pic>
    </p:spTree>
    <p:extLst>
      <p:ext uri="{BB962C8B-B14F-4D97-AF65-F5344CB8AC3E}">
        <p14:creationId xmlns:p14="http://schemas.microsoft.com/office/powerpoint/2010/main" val="3543214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Cutter Court Flooding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43000"/>
            <a:ext cx="8302752" cy="5212362"/>
          </a:xfrm>
          <a:prstGeom prst="rect">
            <a:avLst/>
          </a:prstGeom>
          <a:ln>
            <a:noFill/>
          </a:ln>
          <a:effectLst>
            <a:softEdge rad="112500"/>
          </a:effectLst>
        </p:spPr>
      </p:pic>
    </p:spTree>
    <p:extLst>
      <p:ext uri="{BB962C8B-B14F-4D97-AF65-F5344CB8AC3E}">
        <p14:creationId xmlns:p14="http://schemas.microsoft.com/office/powerpoint/2010/main" val="176982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Cutter Court Flooding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43000"/>
            <a:ext cx="8229600" cy="5469974"/>
          </a:xfrm>
          <a:prstGeom prst="rect">
            <a:avLst/>
          </a:prstGeom>
          <a:ln>
            <a:noFill/>
          </a:ln>
          <a:effectLst>
            <a:softEdge rad="112500"/>
          </a:effectLst>
        </p:spPr>
      </p:pic>
    </p:spTree>
    <p:extLst>
      <p:ext uri="{BB962C8B-B14F-4D97-AF65-F5344CB8AC3E}">
        <p14:creationId xmlns:p14="http://schemas.microsoft.com/office/powerpoint/2010/main" val="3790577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1379</TotalTime>
  <Words>2146</Words>
  <Application>Microsoft Office PowerPoint</Application>
  <PresentationFormat>On-screen Show (4:3)</PresentationFormat>
  <Paragraphs>291</Paragraphs>
  <Slides>41</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Times New Roman</vt:lpstr>
      <vt:lpstr>Office Theme</vt:lpstr>
      <vt:lpstr>STORMWATER INTRUSION INTO KURE BEACH RESIDENCES DUE TO HURRICANE FLORENCE 2018</vt:lpstr>
      <vt:lpstr>PowerPoint Presentation</vt:lpstr>
      <vt:lpstr>Hurricane Florence makes landfall as a  Category 1 Hurricane</vt:lpstr>
      <vt:lpstr>Cutter Court Flooding</vt:lpstr>
      <vt:lpstr>Cutter Court Flooding</vt:lpstr>
      <vt:lpstr>Cutter Court Flooding</vt:lpstr>
      <vt:lpstr>Cutter Court Flooding</vt:lpstr>
      <vt:lpstr>Cutter Court Flooding</vt:lpstr>
      <vt:lpstr>Cutter Court Flooding</vt:lpstr>
      <vt:lpstr>PowerPoint Presentation</vt:lpstr>
      <vt:lpstr>Questionnaire</vt:lpstr>
      <vt:lpstr>Questionnaire sent by Kure Beach Village re: Florence Flooding</vt:lpstr>
      <vt:lpstr>PowerPoint Presentation</vt:lpstr>
      <vt:lpstr>Possible Contributing Factors</vt:lpstr>
      <vt:lpstr>DEVELOPMENT and LOSS OF WETLANDS</vt:lpstr>
      <vt:lpstr>DEVELOPMENT and LOSS OF WETLANDS</vt:lpstr>
      <vt:lpstr>DEVELOPMENT and LOSS OF WETLANDS</vt:lpstr>
      <vt:lpstr>DEVELOPMENT and LOSS OF WETLANDS</vt:lpstr>
      <vt:lpstr>DEVELOPMENT and LOSS OF WETLANDS</vt:lpstr>
      <vt:lpstr>DEVELOPMENT and LOSS OF WETLANDS</vt:lpstr>
      <vt:lpstr>DEVELOPMENT and LOSS OF WETLANDS</vt:lpstr>
      <vt:lpstr>RAIN!</vt:lpstr>
      <vt:lpstr>RAIN!</vt:lpstr>
      <vt:lpstr>RAIN!</vt:lpstr>
      <vt:lpstr>RAIN!</vt:lpstr>
      <vt:lpstr>RAIN!</vt:lpstr>
      <vt:lpstr>HENNIKER’S DITCH</vt:lpstr>
      <vt:lpstr>HENNIKER’S DITCH</vt:lpstr>
      <vt:lpstr>HENNIKER’S DITCH</vt:lpstr>
      <vt:lpstr>PowerPoint Presentation</vt:lpstr>
      <vt:lpstr>Shifting Flood Designation</vt:lpstr>
      <vt:lpstr>Shifting Flood Designation</vt:lpstr>
      <vt:lpstr>Shifting Flood Designation</vt:lpstr>
      <vt:lpstr>Shifting Flood Designation</vt:lpstr>
      <vt:lpstr>Shifting Flood Designation</vt:lpstr>
      <vt:lpstr>Shifting Flood Designation</vt:lpstr>
      <vt:lpstr>Questions to be addressed</vt:lpstr>
      <vt:lpstr>Why Now?</vt:lpstr>
      <vt:lpstr>What are we asking for?</vt:lpstr>
      <vt:lpstr>What are we asking for?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dc:creator>
  <cp:lastModifiedBy>Beth Chase</cp:lastModifiedBy>
  <cp:revision>130</cp:revision>
  <cp:lastPrinted>2019-04-15T21:19:25Z</cp:lastPrinted>
  <dcterms:created xsi:type="dcterms:W3CDTF">2006-08-16T00:00:00Z</dcterms:created>
  <dcterms:modified xsi:type="dcterms:W3CDTF">2019-04-17T16:13:19Z</dcterms:modified>
</cp:coreProperties>
</file>