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256" r:id="rId2"/>
    <p:sldId id="257" r:id="rId3"/>
    <p:sldId id="258" r:id="rId4"/>
    <p:sldId id="303" r:id="rId5"/>
    <p:sldId id="300" r:id="rId6"/>
    <p:sldId id="297" r:id="rId7"/>
    <p:sldId id="302" r:id="rId8"/>
    <p:sldId id="298" r:id="rId9"/>
    <p:sldId id="299" r:id="rId10"/>
    <p:sldId id="301"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93" r:id="rId24"/>
    <p:sldId id="272" r:id="rId25"/>
    <p:sldId id="279" r:id="rId26"/>
    <p:sldId id="280" r:id="rId27"/>
    <p:sldId id="281" r:id="rId28"/>
    <p:sldId id="273" r:id="rId29"/>
    <p:sldId id="274" r:id="rId30"/>
    <p:sldId id="275" r:id="rId31"/>
    <p:sldId id="276" r:id="rId32"/>
    <p:sldId id="282" r:id="rId33"/>
    <p:sldId id="283" r:id="rId34"/>
    <p:sldId id="284" r:id="rId35"/>
    <p:sldId id="285" r:id="rId36"/>
    <p:sldId id="286" r:id="rId37"/>
    <p:sldId id="287" r:id="rId38"/>
    <p:sldId id="288" r:id="rId39"/>
    <p:sldId id="289" r:id="rId40"/>
    <p:sldId id="290" r:id="rId41"/>
    <p:sldId id="277" r:id="rId42"/>
    <p:sldId id="278" r:id="rId43"/>
    <p:sldId id="291" r:id="rId44"/>
    <p:sldId id="292"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6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8FF65FE-8DC3-496A-A2C0-E9F0DB860FC5}" type="slidenum">
              <a:rPr lang="en-US"/>
              <a:pPr/>
              <a:t>‹#›</a:t>
            </a:fld>
            <a:endParaRPr lang="en-US"/>
          </a:p>
        </p:txBody>
      </p:sp>
    </p:spTree>
    <p:extLst>
      <p:ext uri="{BB962C8B-B14F-4D97-AF65-F5344CB8AC3E}">
        <p14:creationId xmlns:p14="http://schemas.microsoft.com/office/powerpoint/2010/main" val="5510818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E7F5D8-DA9C-45F1-B7F2-981CE2B2973F}" type="slidenum">
              <a:rPr lang="en-US"/>
              <a:pPr/>
              <a:t>‹#›</a:t>
            </a:fld>
            <a:endParaRPr lang="en-US"/>
          </a:p>
        </p:txBody>
      </p:sp>
    </p:spTree>
    <p:extLst>
      <p:ext uri="{BB962C8B-B14F-4D97-AF65-F5344CB8AC3E}">
        <p14:creationId xmlns:p14="http://schemas.microsoft.com/office/powerpoint/2010/main" val="188313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733CA3-568A-4793-AACF-5EDEE470BC08}" type="slidenum">
              <a:rPr lang="en-US"/>
              <a:pPr/>
              <a:t>‹#›</a:t>
            </a:fld>
            <a:endParaRPr lang="en-US"/>
          </a:p>
        </p:txBody>
      </p:sp>
    </p:spTree>
    <p:extLst>
      <p:ext uri="{BB962C8B-B14F-4D97-AF65-F5344CB8AC3E}">
        <p14:creationId xmlns:p14="http://schemas.microsoft.com/office/powerpoint/2010/main" val="115182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8994FF-33A6-4375-959E-8CE2BAABE555}" type="slidenum">
              <a:rPr lang="en-US"/>
              <a:pPr/>
              <a:t>‹#›</a:t>
            </a:fld>
            <a:endParaRPr lang="en-US"/>
          </a:p>
        </p:txBody>
      </p:sp>
    </p:spTree>
    <p:extLst>
      <p:ext uri="{BB962C8B-B14F-4D97-AF65-F5344CB8AC3E}">
        <p14:creationId xmlns:p14="http://schemas.microsoft.com/office/powerpoint/2010/main" val="80473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F88F06-B14B-4B22-BA7B-8A7EA84C54D9}" type="slidenum">
              <a:rPr lang="en-US"/>
              <a:pPr/>
              <a:t>‹#›</a:t>
            </a:fld>
            <a:endParaRPr lang="en-US"/>
          </a:p>
        </p:txBody>
      </p:sp>
    </p:spTree>
    <p:extLst>
      <p:ext uri="{BB962C8B-B14F-4D97-AF65-F5344CB8AC3E}">
        <p14:creationId xmlns:p14="http://schemas.microsoft.com/office/powerpoint/2010/main" val="195504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C56F1D-0D3A-490B-8FF2-0D60B06DAA21}" type="slidenum">
              <a:rPr lang="en-US"/>
              <a:pPr/>
              <a:t>‹#›</a:t>
            </a:fld>
            <a:endParaRPr lang="en-US"/>
          </a:p>
        </p:txBody>
      </p:sp>
    </p:spTree>
    <p:extLst>
      <p:ext uri="{BB962C8B-B14F-4D97-AF65-F5344CB8AC3E}">
        <p14:creationId xmlns:p14="http://schemas.microsoft.com/office/powerpoint/2010/main" val="159484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F94AF5-73EB-4D2C-8C84-3A3F73C7FE0F}" type="slidenum">
              <a:rPr lang="en-US"/>
              <a:pPr/>
              <a:t>‹#›</a:t>
            </a:fld>
            <a:endParaRPr lang="en-US"/>
          </a:p>
        </p:txBody>
      </p:sp>
    </p:spTree>
    <p:extLst>
      <p:ext uri="{BB962C8B-B14F-4D97-AF65-F5344CB8AC3E}">
        <p14:creationId xmlns:p14="http://schemas.microsoft.com/office/powerpoint/2010/main" val="338311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5C5ABF-8707-4403-9D95-822E601EBDA1}" type="slidenum">
              <a:rPr lang="en-US"/>
              <a:pPr/>
              <a:t>‹#›</a:t>
            </a:fld>
            <a:endParaRPr lang="en-US"/>
          </a:p>
        </p:txBody>
      </p:sp>
    </p:spTree>
    <p:extLst>
      <p:ext uri="{BB962C8B-B14F-4D97-AF65-F5344CB8AC3E}">
        <p14:creationId xmlns:p14="http://schemas.microsoft.com/office/powerpoint/2010/main" val="157018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49181A-2348-414E-A734-BFC497DB01B6}" type="slidenum">
              <a:rPr lang="en-US"/>
              <a:pPr/>
              <a:t>‹#›</a:t>
            </a:fld>
            <a:endParaRPr lang="en-US"/>
          </a:p>
        </p:txBody>
      </p:sp>
    </p:spTree>
    <p:extLst>
      <p:ext uri="{BB962C8B-B14F-4D97-AF65-F5344CB8AC3E}">
        <p14:creationId xmlns:p14="http://schemas.microsoft.com/office/powerpoint/2010/main" val="282050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CE9226-34C2-4B72-869A-F3B3F2B0477D}" type="slidenum">
              <a:rPr lang="en-US"/>
              <a:pPr/>
              <a:t>‹#›</a:t>
            </a:fld>
            <a:endParaRPr lang="en-US"/>
          </a:p>
        </p:txBody>
      </p:sp>
    </p:spTree>
    <p:extLst>
      <p:ext uri="{BB962C8B-B14F-4D97-AF65-F5344CB8AC3E}">
        <p14:creationId xmlns:p14="http://schemas.microsoft.com/office/powerpoint/2010/main" val="68284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FEA042-544E-4871-8E3F-0572F89D6964}" type="slidenum">
              <a:rPr lang="en-US"/>
              <a:pPr/>
              <a:t>‹#›</a:t>
            </a:fld>
            <a:endParaRPr lang="en-US"/>
          </a:p>
        </p:txBody>
      </p:sp>
    </p:spTree>
    <p:extLst>
      <p:ext uri="{BB962C8B-B14F-4D97-AF65-F5344CB8AC3E}">
        <p14:creationId xmlns:p14="http://schemas.microsoft.com/office/powerpoint/2010/main" val="143205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55DE78-5F77-41B5-B468-B530D60F2496}" type="slidenum">
              <a:rPr lang="en-US"/>
              <a:pPr/>
              <a:t>‹#›</a:t>
            </a:fld>
            <a:endParaRPr lang="en-US"/>
          </a:p>
        </p:txBody>
      </p:sp>
    </p:spTree>
    <p:extLst>
      <p:ext uri="{BB962C8B-B14F-4D97-AF65-F5344CB8AC3E}">
        <p14:creationId xmlns:p14="http://schemas.microsoft.com/office/powerpoint/2010/main" val="168305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1C8549-717C-4A6D-BE8A-5ECF90D10CDD}" type="slidenum">
              <a:rPr lang="en-US"/>
              <a:pPr/>
              <a:t>‹#›</a:t>
            </a:fld>
            <a:endParaRPr lang="en-US"/>
          </a:p>
        </p:txBody>
      </p:sp>
      <p:sp>
        <p:nvSpPr>
          <p:cNvPr id="5" name="fr" descr=".....">
            <a:extLst>
              <a:ext uri="{FF2B5EF4-FFF2-40B4-BE49-F238E27FC236}">
                <a16:creationId xmlns:a16="http://schemas.microsoft.com/office/drawing/2014/main" id="{7A70D590-F18F-4C03-BF39-EE3B30882B59}"/>
              </a:ext>
            </a:extLst>
          </p:cNvPr>
          <p:cNvSpPr txBox="1"/>
          <p:nvPr userDrawn="1"/>
        </p:nvSpPr>
        <p:spPr>
          <a:xfrm>
            <a:off x="0" y="6499860"/>
            <a:ext cx="9144000" cy="261610"/>
          </a:xfrm>
          <a:prstGeom prst="rect">
            <a:avLst/>
          </a:prstGeom>
          <a:noFill/>
        </p:spPr>
        <p:txBody>
          <a:bodyPr vert="horz" rtlCol="0">
            <a:spAutoFit/>
          </a:bodyPr>
          <a:lstStyle/>
          <a:p>
            <a:pPr algn="r"/>
            <a:r>
              <a:rPr lang="en-US" sz="1100" b="0" i="0" u="none" baseline="0">
                <a:solidFill>
                  <a:srgbClr val="FFFFFF"/>
                </a:solidFill>
                <a:latin typeface="arial" panose="020B0604020202020204" pitchFamily="34" charset="0"/>
              </a:rPr>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hcgov.com/EM/EMsupplyKit.asp" TargetMode="External"/><Relationship Id="rId2" Type="http://schemas.openxmlformats.org/officeDocument/2006/relationships/hyperlink" Target="http://www.nhcgov.com/EM/EMfamDisPlan.asp" TargetMode="External"/><Relationship Id="rId1" Type="http://schemas.openxmlformats.org/officeDocument/2006/relationships/slideLayout" Target="../slideLayouts/slideLayout2.xml"/><Relationship Id="rId5" Type="http://schemas.openxmlformats.org/officeDocument/2006/relationships/hyperlink" Target="http://www.nhcgov.com/EM/EMpetPlan.asp" TargetMode="External"/><Relationship Id="rId4" Type="http://schemas.openxmlformats.org/officeDocument/2006/relationships/hyperlink" Target="http://www.nhcgov.com/EM/EMshelterInfo.a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hcgov.com/EM/EMshelterinfo.asp" TargetMode="External"/><Relationship Id="rId2" Type="http://schemas.openxmlformats.org/officeDocument/2006/relationships/hyperlink" Target="http://www.nhcgov.com/EM/EMsupplykit.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Hurricane Preparedness 2018</a:t>
            </a:r>
          </a:p>
        </p:txBody>
      </p:sp>
      <p:sp>
        <p:nvSpPr>
          <p:cNvPr id="2051" name="Rectangle 3"/>
          <p:cNvSpPr>
            <a:spLocks noGrp="1" noChangeArrowheads="1"/>
          </p:cNvSpPr>
          <p:nvPr>
            <p:ph type="subTitle" idx="1"/>
          </p:nvPr>
        </p:nvSpPr>
        <p:spPr/>
        <p:txBody>
          <a:bodyPr/>
          <a:lstStyle/>
          <a:p>
            <a:r>
              <a:rPr lang="en-US"/>
              <a:t>David W. Heglar, PE</a:t>
            </a:r>
          </a:p>
          <a:p>
            <a:r>
              <a:rPr lang="en-US"/>
              <a:t>Emergency Response Coordinator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38275"/>
            <a:ext cx="40957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17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dirty="0"/>
              <a:t>Hurricane 2016 – Public Information Meetings</a:t>
            </a:r>
          </a:p>
        </p:txBody>
      </p:sp>
      <p:sp>
        <p:nvSpPr>
          <p:cNvPr id="5123" name="Rectangle 3"/>
          <p:cNvSpPr>
            <a:spLocks noGrp="1" noChangeArrowheads="1"/>
          </p:cNvSpPr>
          <p:nvPr>
            <p:ph type="body" idx="1"/>
          </p:nvPr>
        </p:nvSpPr>
        <p:spPr/>
        <p:txBody>
          <a:bodyPr/>
          <a:lstStyle/>
          <a:p>
            <a:r>
              <a:rPr lang="en-US" dirty="0"/>
              <a:t>Who am I?</a:t>
            </a:r>
          </a:p>
          <a:p>
            <a:r>
              <a:rPr lang="en-US" dirty="0"/>
              <a:t>Town actions in the event of a Hurricane</a:t>
            </a:r>
          </a:p>
          <a:p>
            <a:r>
              <a:rPr lang="en-US" dirty="0"/>
              <a:t>Individual planning</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My qualifications</a:t>
            </a:r>
          </a:p>
        </p:txBody>
      </p:sp>
      <p:sp>
        <p:nvSpPr>
          <p:cNvPr id="6147" name="Rectangle 3"/>
          <p:cNvSpPr>
            <a:spLocks noGrp="1" noChangeArrowheads="1"/>
          </p:cNvSpPr>
          <p:nvPr>
            <p:ph type="body" idx="1"/>
          </p:nvPr>
        </p:nvSpPr>
        <p:spPr>
          <a:xfrm>
            <a:off x="457200" y="1600200"/>
            <a:ext cx="8229600" cy="5029200"/>
          </a:xfrm>
        </p:spPr>
        <p:txBody>
          <a:bodyPr/>
          <a:lstStyle/>
          <a:p>
            <a:pPr>
              <a:lnSpc>
                <a:spcPct val="80000"/>
              </a:lnSpc>
            </a:pPr>
            <a:r>
              <a:rPr lang="en-US" sz="2400" dirty="0"/>
              <a:t>Lifelong resident of Kure Beach – </a:t>
            </a:r>
          </a:p>
          <a:p>
            <a:pPr lvl="1">
              <a:lnSpc>
                <a:spcPct val="80000"/>
              </a:lnSpc>
            </a:pPr>
            <a:r>
              <a:rPr lang="en-US" sz="1800" dirty="0"/>
              <a:t>family has been in Kure Beach through all Hurricanes since 1948 (Grandfather, Grandmother, Father and Uncle stayed through Hurricane Hazel)</a:t>
            </a:r>
          </a:p>
          <a:p>
            <a:pPr>
              <a:lnSpc>
                <a:spcPct val="80000"/>
              </a:lnSpc>
            </a:pPr>
            <a:r>
              <a:rPr lang="en-US" sz="2400" dirty="0"/>
              <a:t>Active KB Fireman since 1996</a:t>
            </a:r>
          </a:p>
          <a:p>
            <a:pPr lvl="1">
              <a:lnSpc>
                <a:spcPct val="80000"/>
              </a:lnSpc>
            </a:pPr>
            <a:r>
              <a:rPr lang="en-US" sz="1800" dirty="0"/>
              <a:t>Participated in response or recovery for Hurricanes Bertha(96), Fran(96), Bonnie(98), Dennis(99), Floyd(99), Isabel (03), Charlie (04), Ophelia(05), Ernesto(06)</a:t>
            </a:r>
          </a:p>
          <a:p>
            <a:pPr>
              <a:lnSpc>
                <a:spcPct val="80000"/>
              </a:lnSpc>
            </a:pPr>
            <a:r>
              <a:rPr lang="en-US" sz="2400" dirty="0"/>
              <a:t>CAPTAIN, USNR (ret)</a:t>
            </a:r>
          </a:p>
          <a:p>
            <a:pPr lvl="1">
              <a:lnSpc>
                <a:spcPct val="80000"/>
              </a:lnSpc>
            </a:pPr>
            <a:r>
              <a:rPr lang="en-US" sz="1800" dirty="0"/>
              <a:t>Since 2000 focused on Military Assistance to Civilian Authorities (MACA)</a:t>
            </a:r>
          </a:p>
          <a:p>
            <a:pPr lvl="1">
              <a:lnSpc>
                <a:spcPct val="80000"/>
              </a:lnSpc>
            </a:pPr>
            <a:r>
              <a:rPr lang="en-US" sz="1800" dirty="0"/>
              <a:t>Served as Rapid Response member for Navy Reserve – 2002-2004 – to the 1</a:t>
            </a:r>
            <a:r>
              <a:rPr lang="en-US" sz="1800" baseline="30000" dirty="0"/>
              <a:t>st</a:t>
            </a:r>
            <a:r>
              <a:rPr lang="en-US" sz="1800" dirty="0"/>
              <a:t> and 5</a:t>
            </a:r>
            <a:r>
              <a:rPr lang="en-US" sz="1800" baseline="30000" dirty="0"/>
              <a:t>th</a:t>
            </a:r>
            <a:r>
              <a:rPr lang="en-US" sz="1800" dirty="0"/>
              <a:t> Army responsible for disaster response in the Continental United States</a:t>
            </a:r>
          </a:p>
          <a:p>
            <a:pPr lvl="1">
              <a:lnSpc>
                <a:spcPct val="80000"/>
              </a:lnSpc>
            </a:pPr>
            <a:r>
              <a:rPr lang="en-US" sz="1800" dirty="0"/>
              <a:t>Training plan focused on the National Response Plan and interagency response </a:t>
            </a:r>
          </a:p>
          <a:p>
            <a:pPr lvl="1">
              <a:lnSpc>
                <a:spcPct val="80000"/>
              </a:lnSpc>
            </a:pPr>
            <a:r>
              <a:rPr lang="en-US" sz="1800" dirty="0"/>
              <a:t>Deployed in 2007/2008 to support special operations in the Middle East</a:t>
            </a:r>
          </a:p>
          <a:p>
            <a:pPr>
              <a:lnSpc>
                <a:spcPct val="80000"/>
              </a:lnSpc>
              <a:buFontTx/>
              <a:buNone/>
            </a:pP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My qualifications</a:t>
            </a:r>
          </a:p>
        </p:txBody>
      </p:sp>
      <p:sp>
        <p:nvSpPr>
          <p:cNvPr id="7171" name="Rectangle 3"/>
          <p:cNvSpPr>
            <a:spLocks noGrp="1" noChangeArrowheads="1"/>
          </p:cNvSpPr>
          <p:nvPr>
            <p:ph type="body" idx="1"/>
          </p:nvPr>
        </p:nvSpPr>
        <p:spPr/>
        <p:txBody>
          <a:bodyPr/>
          <a:lstStyle/>
          <a:p>
            <a:r>
              <a:rPr lang="en-US" sz="2400"/>
              <a:t>Training background</a:t>
            </a:r>
          </a:p>
          <a:p>
            <a:pPr lvl="1"/>
            <a:r>
              <a:rPr lang="en-US" sz="2000"/>
              <a:t>Emergency Management Institute courses</a:t>
            </a:r>
          </a:p>
          <a:p>
            <a:pPr lvl="2"/>
            <a:r>
              <a:rPr lang="en-US" sz="1800"/>
              <a:t>IS-1 Emergency Manager: An Orientation</a:t>
            </a:r>
          </a:p>
          <a:p>
            <a:pPr lvl="2"/>
            <a:r>
              <a:rPr lang="en-US" sz="1800"/>
              <a:t>IS-3 Radiological Emergency Management</a:t>
            </a:r>
          </a:p>
          <a:p>
            <a:pPr lvl="2"/>
            <a:r>
              <a:rPr lang="en-US" sz="1800"/>
              <a:t>IS-100 Incident Command System</a:t>
            </a:r>
          </a:p>
          <a:p>
            <a:pPr lvl="2"/>
            <a:r>
              <a:rPr lang="en-US" sz="1800"/>
              <a:t>IS-200 ICS for Initial Action Incidents</a:t>
            </a:r>
          </a:p>
          <a:p>
            <a:pPr lvl="2"/>
            <a:r>
              <a:rPr lang="en-US" sz="1800"/>
              <a:t>IS-700 National Incident Management Systems</a:t>
            </a:r>
          </a:p>
          <a:p>
            <a:pPr lvl="2"/>
            <a:r>
              <a:rPr lang="en-US" sz="1800"/>
              <a:t>IS-800 National Response Plan</a:t>
            </a:r>
          </a:p>
          <a:p>
            <a:pPr lvl="1"/>
            <a:r>
              <a:rPr lang="en-US" sz="2000"/>
              <a:t>Cape Fear Community College</a:t>
            </a:r>
          </a:p>
          <a:p>
            <a:pPr lvl="2"/>
            <a:r>
              <a:rPr lang="en-US" sz="1800"/>
              <a:t>Hazardous Material Operator – 24 hr course</a:t>
            </a:r>
          </a:p>
          <a:p>
            <a:pPr lvl="2"/>
            <a:r>
              <a:rPr lang="en-US" sz="1800"/>
              <a:t>Various Fire Fighting courses required per NC training plan</a:t>
            </a:r>
          </a:p>
          <a:p>
            <a:pPr lvl="1"/>
            <a:r>
              <a:rPr lang="en-US" sz="2000"/>
              <a:t>US Navy</a:t>
            </a:r>
          </a:p>
          <a:p>
            <a:pPr lvl="2"/>
            <a:r>
              <a:rPr lang="en-US" sz="1800"/>
              <a:t>Firefighting, Hazardous Material, Nuclear Incident Management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Town Actions</a:t>
            </a:r>
          </a:p>
        </p:txBody>
      </p:sp>
      <p:sp>
        <p:nvSpPr>
          <p:cNvPr id="8195" name="Rectangle 3"/>
          <p:cNvSpPr>
            <a:spLocks noGrp="1" noChangeArrowheads="1"/>
          </p:cNvSpPr>
          <p:nvPr>
            <p:ph type="body" idx="1"/>
          </p:nvPr>
        </p:nvSpPr>
        <p:spPr/>
        <p:txBody>
          <a:bodyPr/>
          <a:lstStyle/>
          <a:p>
            <a:r>
              <a:rPr lang="en-US" sz="2800"/>
              <a:t>The town’s Emergency Response Plan separates actions into three phases:</a:t>
            </a:r>
          </a:p>
          <a:p>
            <a:pPr lvl="1"/>
            <a:r>
              <a:rPr lang="en-US" sz="1800"/>
              <a:t>Preparedness</a:t>
            </a:r>
          </a:p>
          <a:p>
            <a:pPr lvl="1"/>
            <a:r>
              <a:rPr lang="en-US" sz="1800"/>
              <a:t>Response</a:t>
            </a:r>
          </a:p>
          <a:p>
            <a:pPr lvl="1"/>
            <a:r>
              <a:rPr lang="en-US" sz="1800"/>
              <a:t>Recovery</a:t>
            </a:r>
          </a:p>
          <a:p>
            <a:r>
              <a:rPr lang="en-US" sz="2400"/>
              <a:t>The preparedness phase  begins prior to Hurricane Season (June 1</a:t>
            </a:r>
            <a:r>
              <a:rPr lang="en-US" sz="2400" baseline="30000"/>
              <a:t>st</a:t>
            </a:r>
            <a:r>
              <a:rPr lang="en-US" sz="2400"/>
              <a:t>) and continues until the a state of emergency is declared prior to landfall by the Governor, County Commissioners or Kure Beach Town Council.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Preparedness - Town</a:t>
            </a:r>
          </a:p>
        </p:txBody>
      </p:sp>
      <p:sp>
        <p:nvSpPr>
          <p:cNvPr id="9219" name="Rectangle 3"/>
          <p:cNvSpPr>
            <a:spLocks noGrp="1" noChangeArrowheads="1"/>
          </p:cNvSpPr>
          <p:nvPr>
            <p:ph type="body" idx="1"/>
          </p:nvPr>
        </p:nvSpPr>
        <p:spPr/>
        <p:txBody>
          <a:bodyPr/>
          <a:lstStyle/>
          <a:p>
            <a:pPr>
              <a:lnSpc>
                <a:spcPct val="90000"/>
              </a:lnSpc>
            </a:pPr>
            <a:r>
              <a:rPr lang="en-US" sz="2800"/>
              <a:t>Provide public information </a:t>
            </a:r>
            <a:r>
              <a:rPr lang="en-US" sz="2000"/>
              <a:t>(ERC, Council)</a:t>
            </a:r>
          </a:p>
          <a:p>
            <a:pPr lvl="1">
              <a:lnSpc>
                <a:spcPct val="90000"/>
              </a:lnSpc>
            </a:pPr>
            <a:r>
              <a:rPr lang="en-US" sz="1800"/>
              <a:t>Letter from the Emergency Response Coordinator to all citizens</a:t>
            </a:r>
          </a:p>
          <a:p>
            <a:pPr lvl="1">
              <a:lnSpc>
                <a:spcPct val="90000"/>
              </a:lnSpc>
            </a:pPr>
            <a:r>
              <a:rPr lang="en-US" sz="1800"/>
              <a:t>Public Hurricane information forums</a:t>
            </a:r>
          </a:p>
          <a:p>
            <a:pPr lvl="1">
              <a:lnSpc>
                <a:spcPct val="90000"/>
              </a:lnSpc>
            </a:pPr>
            <a:r>
              <a:rPr lang="en-US" sz="1800"/>
              <a:t>How to request information</a:t>
            </a:r>
          </a:p>
          <a:p>
            <a:pPr lvl="1">
              <a:lnSpc>
                <a:spcPct val="90000"/>
              </a:lnSpc>
            </a:pPr>
            <a:r>
              <a:rPr lang="en-US" sz="1800"/>
              <a:t>Update the Town website with this presentation</a:t>
            </a:r>
          </a:p>
          <a:p>
            <a:pPr>
              <a:lnSpc>
                <a:spcPct val="90000"/>
              </a:lnSpc>
            </a:pPr>
            <a:r>
              <a:rPr lang="en-US" sz="2800"/>
              <a:t>Training </a:t>
            </a:r>
            <a:r>
              <a:rPr lang="en-US" sz="2000"/>
              <a:t>(ERC, Department Heads)</a:t>
            </a:r>
          </a:p>
          <a:p>
            <a:pPr lvl="1">
              <a:lnSpc>
                <a:spcPct val="90000"/>
              </a:lnSpc>
            </a:pPr>
            <a:r>
              <a:rPr lang="en-US" sz="1800"/>
              <a:t>All Department Heads provide training and information on department responsibilities to their personnel</a:t>
            </a:r>
          </a:p>
          <a:p>
            <a:pPr lvl="1">
              <a:lnSpc>
                <a:spcPct val="90000"/>
              </a:lnSpc>
            </a:pPr>
            <a:r>
              <a:rPr lang="en-US" sz="1800"/>
              <a:t>Volunteers are solicited and provided specific training to support the functions that they are assigned within the hurricane plan</a:t>
            </a:r>
          </a:p>
          <a:p>
            <a:pPr lvl="1">
              <a:lnSpc>
                <a:spcPct val="90000"/>
              </a:lnSpc>
            </a:pPr>
            <a:r>
              <a:rPr lang="en-US" sz="1800"/>
              <a:t>National Incident Management System (NIMS) – new federal requirement for FEMA online courses to support response by ensuring all Emergency personnel – including volunteers, understand how the Federal Government requires emergency response to occur.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Preparedness - Town</a:t>
            </a:r>
          </a:p>
        </p:txBody>
      </p:sp>
      <p:sp>
        <p:nvSpPr>
          <p:cNvPr id="10243" name="Rectangle 3"/>
          <p:cNvSpPr>
            <a:spLocks noGrp="1" noChangeArrowheads="1"/>
          </p:cNvSpPr>
          <p:nvPr>
            <p:ph type="body" idx="1"/>
          </p:nvPr>
        </p:nvSpPr>
        <p:spPr/>
        <p:txBody>
          <a:bodyPr/>
          <a:lstStyle/>
          <a:p>
            <a:r>
              <a:rPr lang="en-US" sz="2800" dirty="0"/>
              <a:t>Planning</a:t>
            </a:r>
            <a:r>
              <a:rPr lang="en-US" dirty="0"/>
              <a:t> </a:t>
            </a:r>
          </a:p>
          <a:p>
            <a:pPr lvl="1"/>
            <a:r>
              <a:rPr lang="en-US" sz="2000" dirty="0"/>
              <a:t>Each Department has specific designated planning responsibilities</a:t>
            </a:r>
          </a:p>
          <a:p>
            <a:pPr lvl="1"/>
            <a:r>
              <a:rPr lang="en-US" sz="2000" dirty="0"/>
              <a:t>Arrange for vendor support – generators, supplies, </a:t>
            </a:r>
            <a:r>
              <a:rPr lang="en-US" sz="2000" dirty="0" err="1"/>
              <a:t>etc</a:t>
            </a:r>
            <a:endParaRPr lang="en-US" sz="2000" dirty="0"/>
          </a:p>
          <a:p>
            <a:pPr lvl="1"/>
            <a:r>
              <a:rPr lang="en-US" sz="2000" dirty="0"/>
              <a:t>ERC presents updated Hurricane plan to Town Council at the May meeting – for approval at the June meeting (Historically the earliest Hurricane to hit Kure Beach was Bertha – July 12, 1996)</a:t>
            </a:r>
          </a:p>
          <a:p>
            <a:pPr lvl="1"/>
            <a:r>
              <a:rPr lang="en-US" sz="2000" dirty="0"/>
              <a:t>Ensure department personnel have family action plans to support department requirements.</a:t>
            </a:r>
          </a:p>
          <a:p>
            <a:pPr lvl="1"/>
            <a:r>
              <a:rPr lang="en-US" sz="2000" dirty="0"/>
              <a:t>Provide updated contact information to the NHC EOC </a:t>
            </a:r>
          </a:p>
          <a:p>
            <a:pPr lvl="1"/>
            <a:r>
              <a:rPr lang="en-US" sz="2000" dirty="0"/>
              <a:t>Participate in NHC Emergency Management planning.</a:t>
            </a:r>
          </a:p>
          <a:p>
            <a:pPr lvl="2"/>
            <a:r>
              <a:rPr lang="en-US" sz="1600" dirty="0"/>
              <a:t>May  – EOC software training</a:t>
            </a:r>
          </a:p>
          <a:p>
            <a:pPr lvl="2"/>
            <a:r>
              <a:rPr lang="en-US" sz="1600" dirty="0"/>
              <a:t>June 3 – NHC Hurricane drill at the EOC</a:t>
            </a:r>
          </a:p>
          <a:p>
            <a:pPr lvl="1">
              <a:buFontTx/>
              <a:buNone/>
            </a:pP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Response - Town</a:t>
            </a:r>
          </a:p>
        </p:txBody>
      </p:sp>
      <p:sp>
        <p:nvSpPr>
          <p:cNvPr id="11267" name="Rectangle 3"/>
          <p:cNvSpPr>
            <a:spLocks noGrp="1" noChangeArrowheads="1"/>
          </p:cNvSpPr>
          <p:nvPr>
            <p:ph type="body" idx="1"/>
          </p:nvPr>
        </p:nvSpPr>
        <p:spPr/>
        <p:txBody>
          <a:bodyPr/>
          <a:lstStyle/>
          <a:p>
            <a:pPr marL="609600" indent="-609600"/>
            <a:r>
              <a:rPr lang="en-US" sz="2800"/>
              <a:t>Priorities of Response</a:t>
            </a:r>
          </a:p>
          <a:p>
            <a:pPr marL="1371600" lvl="2" indent="-457200"/>
            <a:r>
              <a:rPr lang="en-US" sz="2000"/>
              <a:t>Life Safety – including Emergency Personnel</a:t>
            </a:r>
          </a:p>
          <a:p>
            <a:pPr marL="1371600" lvl="2" indent="-457200"/>
            <a:r>
              <a:rPr lang="en-US" sz="2000"/>
              <a:t>Protecting Emergency response (includes access) and public property</a:t>
            </a:r>
          </a:p>
          <a:p>
            <a:pPr marL="1371600" lvl="2" indent="-457200"/>
            <a:r>
              <a:rPr lang="en-US" sz="2000"/>
              <a:t>Restoration of services – priority is water pressure (Firefighting, re-certification of water systems), sewer (prevent overflow and subsequent health concerns), electrical (with Progress Energy support)</a:t>
            </a:r>
          </a:p>
          <a:p>
            <a:pPr marL="1371600" lvl="2" indent="-457200"/>
            <a:r>
              <a:rPr lang="en-US" sz="2000"/>
              <a:t>Ensuring private property is protected</a:t>
            </a:r>
          </a:p>
          <a:p>
            <a:pPr marL="1371600" lvl="2" indent="-457200"/>
            <a:r>
              <a:rPr lang="en-US" sz="2000"/>
              <a:t>Restoration of public access to property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Response - Town</a:t>
            </a:r>
          </a:p>
        </p:txBody>
      </p:sp>
      <p:sp>
        <p:nvSpPr>
          <p:cNvPr id="12291" name="Rectangle 3"/>
          <p:cNvSpPr>
            <a:spLocks noGrp="1" noChangeArrowheads="1"/>
          </p:cNvSpPr>
          <p:nvPr>
            <p:ph type="body" idx="1"/>
          </p:nvPr>
        </p:nvSpPr>
        <p:spPr/>
        <p:txBody>
          <a:bodyPr/>
          <a:lstStyle/>
          <a:p>
            <a:r>
              <a:rPr lang="en-US" sz="2800"/>
              <a:t>Life Safety</a:t>
            </a:r>
          </a:p>
          <a:p>
            <a:pPr>
              <a:buFontTx/>
              <a:buNone/>
            </a:pPr>
            <a:endParaRPr lang="en-US" sz="2800"/>
          </a:p>
          <a:p>
            <a:pPr lvl="1"/>
            <a:r>
              <a:rPr lang="en-US" sz="2000"/>
              <a:t>Provide timely decisions on evacuation and communicate to all citizens</a:t>
            </a:r>
          </a:p>
          <a:p>
            <a:pPr lvl="1"/>
            <a:endParaRPr lang="en-US" sz="2000"/>
          </a:p>
          <a:p>
            <a:pPr lvl="1"/>
            <a:r>
              <a:rPr lang="en-US" sz="2000"/>
              <a:t>Encourage citizens to have a Hurricane plan and to evacuate</a:t>
            </a:r>
          </a:p>
          <a:p>
            <a:pPr lvl="1"/>
            <a:endParaRPr lang="en-US" sz="2000"/>
          </a:p>
          <a:p>
            <a:pPr lvl="1"/>
            <a:r>
              <a:rPr lang="en-US" sz="2000"/>
              <a:t>During the storm (sustained winds &gt; 75 mph) – emergency personnel will shelter in place at location based on storm severity – this means that for those who stay – YOU ARE ON YOUR OWN.</a:t>
            </a:r>
          </a:p>
          <a:p>
            <a:pPr lvl="1"/>
            <a:endParaRPr 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Response - Town</a:t>
            </a:r>
          </a:p>
        </p:txBody>
      </p:sp>
      <p:sp>
        <p:nvSpPr>
          <p:cNvPr id="13315" name="Rectangle 3"/>
          <p:cNvSpPr>
            <a:spLocks noGrp="1" noChangeArrowheads="1"/>
          </p:cNvSpPr>
          <p:nvPr>
            <p:ph type="body" idx="1"/>
          </p:nvPr>
        </p:nvSpPr>
        <p:spPr/>
        <p:txBody>
          <a:bodyPr/>
          <a:lstStyle/>
          <a:p>
            <a:r>
              <a:rPr lang="en-US" sz="2800"/>
              <a:t>Protecting Emergency response – public property</a:t>
            </a:r>
          </a:p>
          <a:p>
            <a:pPr>
              <a:buFontTx/>
              <a:buNone/>
            </a:pPr>
            <a:endParaRPr lang="en-US" sz="2800"/>
          </a:p>
          <a:p>
            <a:pPr lvl="1"/>
            <a:r>
              <a:rPr lang="en-US" sz="2000"/>
              <a:t>Water tower isolated prior to the storm</a:t>
            </a:r>
          </a:p>
          <a:p>
            <a:pPr lvl="1"/>
            <a:r>
              <a:rPr lang="en-US" sz="2000"/>
              <a:t>Public buildings shuttered</a:t>
            </a:r>
          </a:p>
          <a:p>
            <a:pPr lvl="1"/>
            <a:r>
              <a:rPr lang="en-US" sz="2000"/>
              <a:t>Generators operating wells</a:t>
            </a:r>
          </a:p>
          <a:p>
            <a:pPr lvl="1"/>
            <a:r>
              <a:rPr lang="en-US" sz="2000"/>
              <a:t>Isolation of water to 1</a:t>
            </a:r>
            <a:r>
              <a:rPr lang="en-US" sz="2000" baseline="30000"/>
              <a:t>st</a:t>
            </a:r>
            <a:r>
              <a:rPr lang="en-US" sz="2000"/>
              <a:t> row homes Category 3 or greater</a:t>
            </a:r>
          </a:p>
          <a:p>
            <a:pPr lvl="1"/>
            <a:r>
              <a:rPr lang="en-US" sz="2000"/>
              <a:t>Emergency personnel lock-in or relocate to designated areas</a:t>
            </a:r>
          </a:p>
          <a:p>
            <a:pPr lvl="1"/>
            <a:r>
              <a:rPr lang="en-US" sz="2000"/>
              <a:t>Rental equipment staged for restoring emergency access</a:t>
            </a:r>
          </a:p>
          <a:p>
            <a:pPr lvl="1"/>
            <a:r>
              <a:rPr lang="en-US" sz="2000"/>
              <a:t>Agreements for debris removal after storm landfall.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 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88041"/>
            <a:ext cx="5943600" cy="4841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C48FA82-D3F8-4FC6-9659-8F0E44714F30}"/>
              </a:ext>
            </a:extLst>
          </p:cNvPr>
          <p:cNvSpPr>
            <a:spLocks noGrp="1"/>
          </p:cNvSpPr>
          <p:nvPr>
            <p:ph type="title"/>
          </p:nvPr>
        </p:nvSpPr>
        <p:spPr/>
        <p:txBody>
          <a:bodyPr/>
          <a:lstStyle/>
          <a:p>
            <a:r>
              <a:rPr lang="en-US" dirty="0"/>
              <a:t>Hurricane Fran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Response - Town</a:t>
            </a:r>
          </a:p>
        </p:txBody>
      </p:sp>
      <p:sp>
        <p:nvSpPr>
          <p:cNvPr id="14339" name="Rectangle 3"/>
          <p:cNvSpPr>
            <a:spLocks noGrp="1" noChangeArrowheads="1"/>
          </p:cNvSpPr>
          <p:nvPr>
            <p:ph type="body" idx="1"/>
          </p:nvPr>
        </p:nvSpPr>
        <p:spPr/>
        <p:txBody>
          <a:bodyPr/>
          <a:lstStyle/>
          <a:p>
            <a:pPr>
              <a:lnSpc>
                <a:spcPct val="80000"/>
              </a:lnSpc>
            </a:pPr>
            <a:r>
              <a:rPr lang="en-US" sz="2800"/>
              <a:t>Restoration of services</a:t>
            </a:r>
          </a:p>
          <a:p>
            <a:pPr>
              <a:lnSpc>
                <a:spcPct val="80000"/>
              </a:lnSpc>
            </a:pPr>
            <a:endParaRPr lang="en-US" sz="2800"/>
          </a:p>
          <a:p>
            <a:pPr lvl="1">
              <a:lnSpc>
                <a:spcPct val="80000"/>
              </a:lnSpc>
            </a:pPr>
            <a:r>
              <a:rPr lang="en-US" sz="2000"/>
              <a:t>Public works and fire department will verify water system integrity and return water tower to service.  Maintain – return generators to operation on wells – isolate any breaks in system.</a:t>
            </a:r>
          </a:p>
          <a:p>
            <a:pPr lvl="1">
              <a:lnSpc>
                <a:spcPct val="80000"/>
              </a:lnSpc>
              <a:buFontTx/>
              <a:buNone/>
            </a:pPr>
            <a:endParaRPr lang="en-US" sz="2000"/>
          </a:p>
          <a:p>
            <a:pPr lvl="1">
              <a:lnSpc>
                <a:spcPct val="80000"/>
              </a:lnSpc>
            </a:pPr>
            <a:r>
              <a:rPr lang="en-US" sz="2000"/>
              <a:t>Damage Assessment teams will audit town for damage to report to NC and NHC Emergency Management</a:t>
            </a:r>
          </a:p>
          <a:p>
            <a:pPr lvl="1">
              <a:lnSpc>
                <a:spcPct val="80000"/>
              </a:lnSpc>
            </a:pPr>
            <a:endParaRPr lang="en-US" sz="2000"/>
          </a:p>
          <a:p>
            <a:pPr lvl="1">
              <a:lnSpc>
                <a:spcPct val="80000"/>
              </a:lnSpc>
            </a:pPr>
            <a:r>
              <a:rPr lang="en-US" sz="2000"/>
              <a:t>Ensure sewer system integrity manually pump lift stations as needed.</a:t>
            </a:r>
          </a:p>
          <a:p>
            <a:pPr lvl="1">
              <a:lnSpc>
                <a:spcPct val="80000"/>
              </a:lnSpc>
            </a:pPr>
            <a:endParaRPr lang="en-US" sz="2000"/>
          </a:p>
          <a:p>
            <a:pPr lvl="1">
              <a:lnSpc>
                <a:spcPct val="80000"/>
              </a:lnSpc>
            </a:pPr>
            <a:r>
              <a:rPr lang="en-US" sz="2000"/>
              <a:t>Fire Department will audit Electrical Distribution System – communicate to Progress Energy to facilitate Electrical restoration</a:t>
            </a:r>
          </a:p>
          <a:p>
            <a:pPr lvl="1">
              <a:lnSpc>
                <a:spcPct val="80000"/>
              </a:lnSpc>
            </a:pPr>
            <a:endParaRPr 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a:t>Ensuring Private Property Protected</a:t>
            </a:r>
          </a:p>
        </p:txBody>
      </p:sp>
      <p:sp>
        <p:nvSpPr>
          <p:cNvPr id="15363" name="Rectangle 3"/>
          <p:cNvSpPr>
            <a:spLocks noGrp="1" noChangeArrowheads="1"/>
          </p:cNvSpPr>
          <p:nvPr>
            <p:ph type="body" idx="1"/>
          </p:nvPr>
        </p:nvSpPr>
        <p:spPr>
          <a:xfrm>
            <a:off x="457200" y="1600200"/>
            <a:ext cx="8229600" cy="4343400"/>
          </a:xfrm>
        </p:spPr>
        <p:txBody>
          <a:bodyPr/>
          <a:lstStyle/>
          <a:p>
            <a:pPr>
              <a:lnSpc>
                <a:spcPct val="90000"/>
              </a:lnSpc>
            </a:pPr>
            <a:endParaRPr lang="en-US"/>
          </a:p>
          <a:p>
            <a:pPr>
              <a:lnSpc>
                <a:spcPct val="90000"/>
              </a:lnSpc>
            </a:pPr>
            <a:r>
              <a:rPr lang="en-US" sz="2000"/>
              <a:t>Evacuation orders based on Hurricane Severity</a:t>
            </a:r>
          </a:p>
          <a:p>
            <a:pPr>
              <a:lnSpc>
                <a:spcPct val="90000"/>
              </a:lnSpc>
            </a:pPr>
            <a:endParaRPr lang="en-US" sz="2000"/>
          </a:p>
          <a:p>
            <a:pPr>
              <a:lnSpc>
                <a:spcPct val="90000"/>
              </a:lnSpc>
            </a:pPr>
            <a:r>
              <a:rPr lang="en-US" sz="2000"/>
              <a:t>Curfews enforced following the storm until Damage Assessments completed, Public Safety Issues resolved </a:t>
            </a:r>
          </a:p>
          <a:p>
            <a:pPr>
              <a:lnSpc>
                <a:spcPct val="90000"/>
              </a:lnSpc>
            </a:pPr>
            <a:endParaRPr lang="en-US" sz="2000"/>
          </a:p>
          <a:p>
            <a:pPr>
              <a:lnSpc>
                <a:spcPct val="90000"/>
              </a:lnSpc>
            </a:pPr>
            <a:r>
              <a:rPr lang="en-US" sz="2000"/>
              <a:t>Curfews initially enforced by Kure Beach Police Department – for larger storms with significant damage NC National Guard and NC Highway Patrol provide extended support</a:t>
            </a:r>
          </a:p>
          <a:p>
            <a:pPr>
              <a:lnSpc>
                <a:spcPct val="90000"/>
              </a:lnSpc>
            </a:pPr>
            <a:endParaRPr lang="en-US" sz="2000"/>
          </a:p>
          <a:p>
            <a:pPr>
              <a:lnSpc>
                <a:spcPct val="90000"/>
              </a:lnSpc>
            </a:pPr>
            <a:r>
              <a:rPr lang="en-US" sz="2000"/>
              <a:t>The town has an excellent record of protecting private property – no confirmed incidents of looting during any event in the past 11 years</a:t>
            </a:r>
          </a:p>
          <a:p>
            <a:pPr>
              <a:lnSpc>
                <a:spcPct val="90000"/>
              </a:lnSpc>
              <a:buFontTx/>
              <a:buNone/>
            </a:pPr>
            <a:endParaRPr 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Restoration of Public Access</a:t>
            </a:r>
          </a:p>
        </p:txBody>
      </p:sp>
      <p:sp>
        <p:nvSpPr>
          <p:cNvPr id="16387" name="Rectangle 3"/>
          <p:cNvSpPr>
            <a:spLocks noGrp="1" noChangeArrowheads="1"/>
          </p:cNvSpPr>
          <p:nvPr>
            <p:ph type="body" idx="1"/>
          </p:nvPr>
        </p:nvSpPr>
        <p:spPr/>
        <p:txBody>
          <a:bodyPr/>
          <a:lstStyle/>
          <a:p>
            <a:pPr>
              <a:lnSpc>
                <a:spcPct val="90000"/>
              </a:lnSpc>
            </a:pPr>
            <a:r>
              <a:rPr lang="en-US" sz="2000" dirty="0"/>
              <a:t>Requires public safety issues resolved/contained </a:t>
            </a:r>
            <a:r>
              <a:rPr lang="en-US" sz="2000" u="sng" dirty="0"/>
              <a:t>and</a:t>
            </a:r>
            <a:r>
              <a:rPr lang="en-US" sz="2000" dirty="0"/>
              <a:t> water(firefighting) and sewer (protect public property) service minimally restored</a:t>
            </a:r>
          </a:p>
          <a:p>
            <a:pPr>
              <a:lnSpc>
                <a:spcPct val="90000"/>
              </a:lnSpc>
            </a:pPr>
            <a:endParaRPr lang="en-US" sz="2000" dirty="0"/>
          </a:p>
          <a:p>
            <a:pPr>
              <a:lnSpc>
                <a:spcPct val="90000"/>
              </a:lnSpc>
            </a:pPr>
            <a:r>
              <a:rPr lang="en-US" sz="2000" dirty="0"/>
              <a:t>Requires Kure Beach residency or ownership during the recovery phase – contractors are signed in through Building Inspections Department</a:t>
            </a:r>
          </a:p>
          <a:p>
            <a:pPr lvl="1">
              <a:lnSpc>
                <a:spcPct val="90000"/>
              </a:lnSpc>
            </a:pPr>
            <a:r>
              <a:rPr lang="en-US" sz="1600" dirty="0"/>
              <a:t>Access is facilitated by Vehicle Town ID stickers</a:t>
            </a:r>
          </a:p>
          <a:p>
            <a:pPr lvl="1">
              <a:lnSpc>
                <a:spcPct val="90000"/>
              </a:lnSpc>
            </a:pPr>
            <a:r>
              <a:rPr lang="en-US" sz="1600" dirty="0"/>
              <a:t>Recommend you ensure via NHC Public Information Office that the Carolina Beach Bridge is open to Residents/Property Owners PRIOR to returning</a:t>
            </a:r>
          </a:p>
          <a:p>
            <a:pPr lvl="2">
              <a:lnSpc>
                <a:spcPct val="90000"/>
              </a:lnSpc>
            </a:pPr>
            <a:r>
              <a:rPr lang="en-US" sz="1200" dirty="0"/>
              <a:t>In FRAN – there was very long lines at the bridge</a:t>
            </a:r>
          </a:p>
          <a:p>
            <a:pPr>
              <a:lnSpc>
                <a:spcPct val="90000"/>
              </a:lnSpc>
              <a:buFontTx/>
              <a:buNone/>
            </a:pPr>
            <a:endParaRPr lang="en-US" sz="2000" dirty="0"/>
          </a:p>
          <a:p>
            <a:pPr>
              <a:lnSpc>
                <a:spcPct val="90000"/>
              </a:lnSpc>
            </a:pPr>
            <a:r>
              <a:rPr lang="en-US" sz="2000" dirty="0"/>
              <a:t>General access restored when all town services are returned to full service.</a:t>
            </a:r>
            <a:endParaRPr lang="en-US" sz="2000"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What can (and should) you do?</a:t>
            </a:r>
          </a:p>
        </p:txBody>
      </p:sp>
      <p:sp>
        <p:nvSpPr>
          <p:cNvPr id="40963" name="Rectangle 3"/>
          <p:cNvSpPr>
            <a:spLocks noGrp="1" noChangeArrowheads="1"/>
          </p:cNvSpPr>
          <p:nvPr>
            <p:ph type="body" idx="1"/>
          </p:nvPr>
        </p:nvSpPr>
        <p:spPr/>
        <p:txBody>
          <a:bodyPr/>
          <a:lstStyle/>
          <a:p>
            <a:r>
              <a:rPr lang="en-US"/>
              <a:t>Before the Storm</a:t>
            </a:r>
          </a:p>
          <a:p>
            <a:r>
              <a:rPr lang="en-US"/>
              <a:t>During the Storm</a:t>
            </a:r>
          </a:p>
          <a:p>
            <a:r>
              <a:rPr lang="en-US"/>
              <a:t>After the Storm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Before the Storm</a:t>
            </a:r>
          </a:p>
        </p:txBody>
      </p:sp>
      <p:sp>
        <p:nvSpPr>
          <p:cNvPr id="18435" name="Rectangle 3"/>
          <p:cNvSpPr>
            <a:spLocks noGrp="1" noChangeArrowheads="1"/>
          </p:cNvSpPr>
          <p:nvPr>
            <p:ph type="body" idx="1"/>
          </p:nvPr>
        </p:nvSpPr>
        <p:spPr>
          <a:xfrm>
            <a:off x="457200" y="1219200"/>
            <a:ext cx="8229600" cy="5638800"/>
          </a:xfrm>
        </p:spPr>
        <p:txBody>
          <a:bodyPr/>
          <a:lstStyle/>
          <a:p>
            <a:pPr>
              <a:lnSpc>
                <a:spcPct val="80000"/>
              </a:lnSpc>
            </a:pPr>
            <a:r>
              <a:rPr lang="en-US" sz="1800"/>
              <a:t>Know the hurricane risks for your area. Find out if your home is subject to storm surge flooding. </a:t>
            </a:r>
          </a:p>
          <a:p>
            <a:pPr>
              <a:lnSpc>
                <a:spcPct val="80000"/>
              </a:lnSpc>
            </a:pPr>
            <a:r>
              <a:rPr lang="en-US" sz="1800"/>
              <a:t>Inspect your property for potential problems that may arise during a hurricane. Trim back dead branches from trees, and take note of any objects that may become airborne during high winds. </a:t>
            </a:r>
          </a:p>
          <a:p>
            <a:pPr>
              <a:lnSpc>
                <a:spcPct val="80000"/>
              </a:lnSpc>
            </a:pPr>
            <a:r>
              <a:rPr lang="en-US" sz="1800"/>
              <a:t>Consider installing permanent protection for your windows. Hurricane shutters offer excellent protection, but marine plywood panels of ½ inch thickness may be a more feasible form of window protection during a weather emergency. Learn how to install the panels and be sure to mark which panels will go where when needed. </a:t>
            </a:r>
          </a:p>
          <a:p>
            <a:pPr>
              <a:lnSpc>
                <a:spcPct val="80000"/>
              </a:lnSpc>
            </a:pPr>
            <a:r>
              <a:rPr lang="en-US" sz="1800"/>
              <a:t>If you own a  boat, plan ahead where you will put it in case of a weather emergency. </a:t>
            </a:r>
          </a:p>
          <a:p>
            <a:pPr>
              <a:lnSpc>
                <a:spcPct val="80000"/>
              </a:lnSpc>
            </a:pPr>
            <a:r>
              <a:rPr lang="en-US" sz="1800"/>
              <a:t>Ensure your property insurance is up to date and sufficient. </a:t>
            </a:r>
          </a:p>
          <a:p>
            <a:pPr>
              <a:lnSpc>
                <a:spcPct val="80000"/>
              </a:lnSpc>
            </a:pPr>
            <a:r>
              <a:rPr lang="en-US" sz="1800"/>
              <a:t>Inventory your property by making a list, taking photographs, or making a video. Store records in a secure, dry place like your safety deposit box. </a:t>
            </a:r>
          </a:p>
          <a:p>
            <a:pPr>
              <a:lnSpc>
                <a:spcPct val="80000"/>
              </a:lnSpc>
            </a:pPr>
            <a:r>
              <a:rPr lang="en-US" sz="1800"/>
              <a:t>Create a </a:t>
            </a:r>
            <a:r>
              <a:rPr lang="en-US" sz="1800" b="1">
                <a:hlinkClick r:id="rId2"/>
              </a:rPr>
              <a:t>Family Disaster Plan</a:t>
            </a:r>
            <a:r>
              <a:rPr lang="en-US" sz="1800"/>
              <a:t> and make sure family members know what to do. Assemble a </a:t>
            </a:r>
            <a:r>
              <a:rPr lang="en-US" sz="1800" b="1">
                <a:hlinkClick r:id="rId3"/>
              </a:rPr>
              <a:t>Disaster Supply Kit</a:t>
            </a:r>
            <a:r>
              <a:rPr lang="en-US" sz="1800"/>
              <a:t>. Plan your evacuation route. </a:t>
            </a:r>
          </a:p>
          <a:p>
            <a:pPr>
              <a:lnSpc>
                <a:spcPct val="80000"/>
              </a:lnSpc>
            </a:pPr>
            <a:r>
              <a:rPr lang="en-US" sz="1800"/>
              <a:t>Learn Locations of </a:t>
            </a:r>
            <a:r>
              <a:rPr lang="en-US" sz="1800" b="1">
                <a:hlinkClick r:id="rId4"/>
              </a:rPr>
              <a:t>Emergency Shelters</a:t>
            </a:r>
            <a:r>
              <a:rPr lang="en-US" sz="1800"/>
              <a:t>. </a:t>
            </a:r>
          </a:p>
          <a:p>
            <a:pPr>
              <a:lnSpc>
                <a:spcPct val="80000"/>
              </a:lnSpc>
            </a:pPr>
            <a:r>
              <a:rPr lang="en-US" sz="1800"/>
              <a:t>Make arrangements for </a:t>
            </a:r>
            <a:r>
              <a:rPr lang="en-US" sz="1800" b="1">
                <a:hlinkClick r:id="rId5"/>
              </a:rPr>
              <a:t>Pets</a:t>
            </a:r>
            <a:r>
              <a:rPr lang="en-US" sz="1800"/>
              <a:t>. </a:t>
            </a:r>
          </a:p>
          <a:p>
            <a:pPr>
              <a:lnSpc>
                <a:spcPct val="80000"/>
              </a:lnSpc>
            </a:pPr>
            <a:r>
              <a:rPr lang="en-US" sz="1800"/>
              <a:t>Make the commitment now to evacuate when told to do so by local officials.</a:t>
            </a:r>
            <a:r>
              <a:rPr lang="en-US" sz="120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Your Hurricane Plan</a:t>
            </a:r>
          </a:p>
        </p:txBody>
      </p:sp>
      <p:sp>
        <p:nvSpPr>
          <p:cNvPr id="25603" name="Rectangle 3"/>
          <p:cNvSpPr>
            <a:spLocks noGrp="1" noChangeArrowheads="1"/>
          </p:cNvSpPr>
          <p:nvPr>
            <p:ph type="body" idx="1"/>
          </p:nvPr>
        </p:nvSpPr>
        <p:spPr/>
        <p:txBody>
          <a:bodyPr/>
          <a:lstStyle/>
          <a:p>
            <a:pPr>
              <a:lnSpc>
                <a:spcPct val="90000"/>
              </a:lnSpc>
              <a:buFontTx/>
              <a:buNone/>
            </a:pPr>
            <a:r>
              <a:rPr lang="en-US" sz="2800"/>
              <a:t>Understand the threat</a:t>
            </a:r>
          </a:p>
          <a:p>
            <a:pPr>
              <a:lnSpc>
                <a:spcPct val="90000"/>
              </a:lnSpc>
            </a:pPr>
            <a:r>
              <a:rPr lang="en-US" sz="2000"/>
              <a:t>Get information on how to prepare for a hurricane – New Hanover County website is a good source.</a:t>
            </a:r>
          </a:p>
          <a:p>
            <a:pPr>
              <a:lnSpc>
                <a:spcPct val="90000"/>
              </a:lnSpc>
              <a:buFontTx/>
              <a:buNone/>
            </a:pPr>
            <a:endParaRPr lang="en-US" sz="2000"/>
          </a:p>
          <a:p>
            <a:pPr>
              <a:lnSpc>
                <a:spcPct val="90000"/>
              </a:lnSpc>
            </a:pPr>
            <a:r>
              <a:rPr lang="en-US" sz="2000"/>
              <a:t>Acknowledge that you live in a Hurricane evacuation area – during the season pay attention to storms – be aware of the threat. </a:t>
            </a:r>
          </a:p>
          <a:p>
            <a:pPr>
              <a:lnSpc>
                <a:spcPct val="90000"/>
              </a:lnSpc>
            </a:pPr>
            <a:endParaRPr lang="en-US" sz="2000"/>
          </a:p>
          <a:p>
            <a:pPr>
              <a:lnSpc>
                <a:spcPct val="90000"/>
              </a:lnSpc>
            </a:pPr>
            <a:r>
              <a:rPr lang="en-US" sz="2000"/>
              <a:t>Learn about animal care. Animals are not allowed in shelters. </a:t>
            </a:r>
          </a:p>
          <a:p>
            <a:pPr>
              <a:lnSpc>
                <a:spcPct val="90000"/>
              </a:lnSpc>
            </a:pPr>
            <a:endParaRPr lang="en-US" sz="2000"/>
          </a:p>
          <a:p>
            <a:pPr>
              <a:lnSpc>
                <a:spcPct val="90000"/>
              </a:lnSpc>
            </a:pPr>
            <a:r>
              <a:rPr lang="en-US" sz="2000"/>
              <a:t>Find out about disaster plans at your workplace, your children's school or daycare center and other places where your family spends time at. Factor in these issues when planning to prepare your property for the storm.</a:t>
            </a:r>
          </a:p>
          <a:p>
            <a:pPr>
              <a:lnSpc>
                <a:spcPct val="90000"/>
              </a:lnSpc>
            </a:pPr>
            <a:endParaRPr 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Your Disaster Plan</a:t>
            </a:r>
          </a:p>
        </p:txBody>
      </p:sp>
      <p:sp>
        <p:nvSpPr>
          <p:cNvPr id="26627" name="Rectangle 3"/>
          <p:cNvSpPr>
            <a:spLocks noGrp="1" noChangeArrowheads="1"/>
          </p:cNvSpPr>
          <p:nvPr>
            <p:ph type="body" idx="1"/>
          </p:nvPr>
        </p:nvSpPr>
        <p:spPr/>
        <p:txBody>
          <a:bodyPr/>
          <a:lstStyle/>
          <a:p>
            <a:pPr>
              <a:lnSpc>
                <a:spcPct val="90000"/>
              </a:lnSpc>
              <a:buFontTx/>
              <a:buNone/>
            </a:pPr>
            <a:r>
              <a:rPr lang="en-US" sz="2400"/>
              <a:t>Create a Plan</a:t>
            </a:r>
          </a:p>
          <a:p>
            <a:pPr>
              <a:lnSpc>
                <a:spcPct val="90000"/>
              </a:lnSpc>
            </a:pPr>
            <a:r>
              <a:rPr lang="en-US" sz="2000"/>
              <a:t>Hold a family meeting and discuss why you need to prepare for disaster. Explain the dangers of a hurricane to your children.</a:t>
            </a:r>
          </a:p>
          <a:p>
            <a:pPr>
              <a:lnSpc>
                <a:spcPct val="90000"/>
              </a:lnSpc>
            </a:pPr>
            <a:r>
              <a:rPr lang="en-US" sz="2000"/>
              <a:t>Discuss the levels of hurricane and your response to them. </a:t>
            </a:r>
          </a:p>
          <a:p>
            <a:pPr>
              <a:lnSpc>
                <a:spcPct val="90000"/>
              </a:lnSpc>
            </a:pPr>
            <a:r>
              <a:rPr lang="en-US" sz="2000"/>
              <a:t>Create a checklist of actions to prepare your property for a hurricane – remove yard items that may become flying debris in high winds. </a:t>
            </a:r>
          </a:p>
          <a:p>
            <a:pPr>
              <a:lnSpc>
                <a:spcPct val="90000"/>
              </a:lnSpc>
            </a:pPr>
            <a:r>
              <a:rPr lang="en-US" sz="2000"/>
              <a:t>Ask an out-of state friend to be your "family contact". After a disaster, it is often easier to call long distance. Other family members should call this person and tell them where they are. Everyone must know your contact's phone number. </a:t>
            </a:r>
          </a:p>
          <a:p>
            <a:pPr>
              <a:lnSpc>
                <a:spcPct val="90000"/>
              </a:lnSpc>
            </a:pPr>
            <a:r>
              <a:rPr lang="en-US" sz="2000"/>
              <a:t>Discuss what to do in an evacuation. Plan how to take care of your pets</a:t>
            </a:r>
          </a:p>
          <a:p>
            <a:pPr>
              <a:lnSpc>
                <a:spcPct val="90000"/>
              </a:lnSpc>
            </a:pPr>
            <a:endParaRPr lang="en-US"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Your Preparations</a:t>
            </a:r>
          </a:p>
        </p:txBody>
      </p:sp>
      <p:sp>
        <p:nvSpPr>
          <p:cNvPr id="27651" name="Rectangle 3"/>
          <p:cNvSpPr>
            <a:spLocks noGrp="1" noChangeArrowheads="1"/>
          </p:cNvSpPr>
          <p:nvPr>
            <p:ph type="body" idx="1"/>
          </p:nvPr>
        </p:nvSpPr>
        <p:spPr/>
        <p:txBody>
          <a:bodyPr/>
          <a:lstStyle/>
          <a:p>
            <a:r>
              <a:rPr lang="en-US" sz="2800"/>
              <a:t>Stock emergency supplies and assemble a </a:t>
            </a:r>
            <a:r>
              <a:rPr lang="en-US" sz="2800">
                <a:hlinkClick r:id="rId2"/>
              </a:rPr>
              <a:t>Disaster Supplies Kit</a:t>
            </a:r>
            <a:r>
              <a:rPr lang="en-US" sz="2800"/>
              <a:t>. </a:t>
            </a:r>
          </a:p>
          <a:p>
            <a:r>
              <a:rPr lang="en-US" sz="2800"/>
              <a:t>Take a class from the American Red Cross on first aid and CPR. </a:t>
            </a:r>
          </a:p>
          <a:p>
            <a:r>
              <a:rPr lang="en-US" sz="2800"/>
              <a:t>Determine the best evacuation routes and your final destination. </a:t>
            </a:r>
          </a:p>
          <a:p>
            <a:r>
              <a:rPr lang="en-US" sz="2800"/>
              <a:t>Learn location of all </a:t>
            </a:r>
            <a:r>
              <a:rPr lang="en-US" sz="2800">
                <a:hlinkClick r:id="rId3"/>
              </a:rPr>
              <a:t>Emergency Shelters</a:t>
            </a:r>
            <a:r>
              <a:rPr lang="en-US" sz="2800"/>
              <a:t> that might be opened in the event of a disaster.</a:t>
            </a:r>
            <a:r>
              <a:rPr lang="en-US"/>
              <a:t> </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What the news means</a:t>
            </a:r>
          </a:p>
        </p:txBody>
      </p:sp>
      <p:sp>
        <p:nvSpPr>
          <p:cNvPr id="19459" name="Rectangle 3"/>
          <p:cNvSpPr>
            <a:spLocks noGrp="1" noChangeArrowheads="1"/>
          </p:cNvSpPr>
          <p:nvPr>
            <p:ph type="body" idx="1"/>
          </p:nvPr>
        </p:nvSpPr>
        <p:spPr/>
        <p:txBody>
          <a:bodyPr/>
          <a:lstStyle/>
          <a:p>
            <a:pPr>
              <a:lnSpc>
                <a:spcPct val="90000"/>
              </a:lnSpc>
            </a:pPr>
            <a:r>
              <a:rPr lang="en-US" sz="2400"/>
              <a:t> </a:t>
            </a:r>
            <a:r>
              <a:rPr lang="en-US" sz="2400" b="1" i="1"/>
              <a:t>Hurricane Watch:</a:t>
            </a:r>
            <a:r>
              <a:rPr lang="en-US" sz="2400"/>
              <a:t> A hurricane watch is issued when there is a threat of hurricane conditions within 24-36 hours. When a hurricane watch is issued, stay tuned to television or radio for official bulletins of the hurricane's progress. If evacuation has not already been recommended or ordered, consider leaving early to avoid traffic. Remember that weather conditions will deteriorate quickly as the hurricane approaches.</a:t>
            </a:r>
          </a:p>
          <a:p>
            <a:pPr>
              <a:lnSpc>
                <a:spcPct val="90000"/>
              </a:lnSpc>
            </a:pPr>
            <a:r>
              <a:rPr lang="en-US" sz="2400"/>
              <a:t> </a:t>
            </a:r>
            <a:r>
              <a:rPr lang="en-US" sz="2400" b="1" i="1"/>
              <a:t>Hurricane Warning:</a:t>
            </a:r>
            <a:r>
              <a:rPr lang="en-US" sz="2400"/>
              <a:t> A hurricane warning is issued when hurricane conditions (winds of 74 miles per hour or greater, or dangerously high water and rough seas) are expected in 24 hours or less.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Hurricane Watch</a:t>
            </a:r>
          </a:p>
        </p:txBody>
      </p:sp>
      <p:sp>
        <p:nvSpPr>
          <p:cNvPr id="20483" name="Rectangle 3"/>
          <p:cNvSpPr>
            <a:spLocks noGrp="1" noChangeArrowheads="1"/>
          </p:cNvSpPr>
          <p:nvPr>
            <p:ph type="body" idx="1"/>
          </p:nvPr>
        </p:nvSpPr>
        <p:spPr/>
        <p:txBody>
          <a:bodyPr/>
          <a:lstStyle/>
          <a:p>
            <a:pPr>
              <a:lnSpc>
                <a:spcPct val="80000"/>
              </a:lnSpc>
            </a:pPr>
            <a:r>
              <a:rPr lang="en-US" sz="1800" b="1"/>
              <a:t>When a Hurricane Watch is Issued for Your Area . . .</a:t>
            </a:r>
            <a:r>
              <a:rPr lang="en-US" sz="1800"/>
              <a:t> </a:t>
            </a:r>
          </a:p>
          <a:p>
            <a:pPr>
              <a:lnSpc>
                <a:spcPct val="80000"/>
              </a:lnSpc>
            </a:pPr>
            <a:r>
              <a:rPr lang="en-US" sz="1800"/>
              <a:t>Listen to local officials </a:t>
            </a:r>
          </a:p>
          <a:p>
            <a:pPr>
              <a:lnSpc>
                <a:spcPct val="80000"/>
              </a:lnSpc>
            </a:pPr>
            <a:r>
              <a:rPr lang="en-US" sz="1800"/>
              <a:t>Check often for official bulletins on radio, TV, or NOAA Weather Radio frequency 162.550 MHz </a:t>
            </a:r>
          </a:p>
          <a:p>
            <a:pPr>
              <a:lnSpc>
                <a:spcPct val="80000"/>
              </a:lnSpc>
            </a:pPr>
            <a:r>
              <a:rPr lang="en-US" sz="1800"/>
              <a:t>Fuel Car </a:t>
            </a:r>
          </a:p>
          <a:p>
            <a:pPr>
              <a:lnSpc>
                <a:spcPct val="80000"/>
              </a:lnSpc>
            </a:pPr>
            <a:r>
              <a:rPr lang="en-US" sz="1800"/>
              <a:t>Check mobile Home tie-downs </a:t>
            </a:r>
          </a:p>
          <a:p>
            <a:pPr>
              <a:lnSpc>
                <a:spcPct val="80000"/>
              </a:lnSpc>
            </a:pPr>
            <a:r>
              <a:rPr lang="en-US" sz="1800"/>
              <a:t>Moor small craft or move to safe shelter </a:t>
            </a:r>
          </a:p>
          <a:p>
            <a:pPr>
              <a:lnSpc>
                <a:spcPct val="80000"/>
              </a:lnSpc>
            </a:pPr>
            <a:r>
              <a:rPr lang="en-US" sz="1800"/>
              <a:t>Stock up on canned food </a:t>
            </a:r>
          </a:p>
          <a:p>
            <a:pPr>
              <a:lnSpc>
                <a:spcPct val="80000"/>
              </a:lnSpc>
            </a:pPr>
            <a:r>
              <a:rPr lang="en-US" sz="1800"/>
              <a:t>Check supplies of special medicines and drugs </a:t>
            </a:r>
          </a:p>
          <a:p>
            <a:pPr>
              <a:lnSpc>
                <a:spcPct val="80000"/>
              </a:lnSpc>
            </a:pPr>
            <a:r>
              <a:rPr lang="en-US" sz="1800"/>
              <a:t>Check radio, flashlight batteries, manual can opener </a:t>
            </a:r>
          </a:p>
          <a:p>
            <a:pPr>
              <a:lnSpc>
                <a:spcPct val="80000"/>
              </a:lnSpc>
            </a:pPr>
            <a:r>
              <a:rPr lang="en-US" sz="1800"/>
              <a:t>Secure lawn furniture and other loose material outdoors </a:t>
            </a:r>
          </a:p>
          <a:p>
            <a:pPr>
              <a:lnSpc>
                <a:spcPct val="80000"/>
              </a:lnSpc>
            </a:pPr>
            <a:r>
              <a:rPr lang="en-US" sz="1800"/>
              <a:t>Tape, board, or shutter windows to prevent shattering </a:t>
            </a:r>
          </a:p>
          <a:p>
            <a:pPr>
              <a:lnSpc>
                <a:spcPct val="80000"/>
              </a:lnSpc>
            </a:pPr>
            <a:r>
              <a:rPr lang="en-US" sz="1800"/>
              <a:t>Wedge sliding glass doors to prevent lifting from their tracks </a:t>
            </a:r>
          </a:p>
          <a:p>
            <a:pPr>
              <a:lnSpc>
                <a:spcPct val="80000"/>
              </a:lnSpc>
            </a:pPr>
            <a:r>
              <a:rPr lang="en-US" sz="1800"/>
              <a:t>Turn refrigerator and freezer to coldest settings. Open only when absolutely necessary and close quickly </a:t>
            </a:r>
          </a:p>
          <a:p>
            <a:pPr>
              <a:lnSpc>
                <a:spcPct val="80000"/>
              </a:lnSpc>
            </a:pPr>
            <a:r>
              <a:rPr lang="en-US" sz="1800"/>
              <a:t>Review evacuation plan </a:t>
            </a:r>
          </a:p>
          <a:p>
            <a:pPr>
              <a:lnSpc>
                <a:spcPct val="80000"/>
              </a:lnSpc>
            </a:pPr>
            <a:endParaRPr 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 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553200" cy="4358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1F8D58-EF10-4970-9722-589C82EED6EF}"/>
              </a:ext>
            </a:extLst>
          </p:cNvPr>
          <p:cNvSpPr>
            <a:spLocks noGrp="1"/>
          </p:cNvSpPr>
          <p:nvPr>
            <p:ph type="title"/>
          </p:nvPr>
        </p:nvSpPr>
        <p:spPr/>
        <p:txBody>
          <a:bodyPr/>
          <a:lstStyle/>
          <a:p>
            <a:r>
              <a:rPr lang="en-US" dirty="0"/>
              <a:t>Hurricane Fran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Hurricane Warning</a:t>
            </a:r>
          </a:p>
        </p:txBody>
      </p:sp>
      <p:sp>
        <p:nvSpPr>
          <p:cNvPr id="21507" name="Rectangle 3"/>
          <p:cNvSpPr>
            <a:spLocks noGrp="1" noChangeArrowheads="1"/>
          </p:cNvSpPr>
          <p:nvPr>
            <p:ph type="body" idx="1"/>
          </p:nvPr>
        </p:nvSpPr>
        <p:spPr>
          <a:xfrm>
            <a:off x="457200" y="1219200"/>
            <a:ext cx="8229600" cy="5181600"/>
          </a:xfrm>
        </p:spPr>
        <p:txBody>
          <a:bodyPr/>
          <a:lstStyle/>
          <a:p>
            <a:pPr>
              <a:lnSpc>
                <a:spcPct val="80000"/>
              </a:lnSpc>
            </a:pPr>
            <a:r>
              <a:rPr lang="en-US" sz="1600" b="1"/>
              <a:t>When a Hurricane Warning is issued for your area . . .</a:t>
            </a:r>
            <a:r>
              <a:rPr lang="en-US" sz="1600"/>
              <a:t> </a:t>
            </a:r>
          </a:p>
          <a:p>
            <a:pPr>
              <a:lnSpc>
                <a:spcPct val="80000"/>
              </a:lnSpc>
            </a:pPr>
            <a:r>
              <a:rPr lang="en-US" sz="1600"/>
              <a:t>Listen to local officials </a:t>
            </a:r>
          </a:p>
          <a:p>
            <a:pPr>
              <a:lnSpc>
                <a:spcPct val="80000"/>
              </a:lnSpc>
            </a:pPr>
            <a:r>
              <a:rPr lang="en-US" sz="1600"/>
              <a:t>Stay tuned to radio, TV, or NOAA Weather Radio for official bulletins </a:t>
            </a:r>
          </a:p>
          <a:p>
            <a:pPr>
              <a:lnSpc>
                <a:spcPct val="80000"/>
              </a:lnSpc>
            </a:pPr>
            <a:r>
              <a:rPr lang="en-US" sz="1600"/>
              <a:t>Board up garage and porch doors </a:t>
            </a:r>
          </a:p>
          <a:p>
            <a:pPr>
              <a:lnSpc>
                <a:spcPct val="80000"/>
              </a:lnSpc>
            </a:pPr>
            <a:r>
              <a:rPr lang="en-US" sz="1600"/>
              <a:t>Move valuables to upper floors </a:t>
            </a:r>
          </a:p>
          <a:p>
            <a:pPr>
              <a:lnSpc>
                <a:spcPct val="80000"/>
              </a:lnSpc>
            </a:pPr>
            <a:r>
              <a:rPr lang="en-US" sz="1600"/>
              <a:t>Bring in pets </a:t>
            </a:r>
          </a:p>
          <a:p>
            <a:pPr>
              <a:lnSpc>
                <a:spcPct val="80000"/>
              </a:lnSpc>
            </a:pPr>
            <a:r>
              <a:rPr lang="en-US" sz="1600"/>
              <a:t>Fill clean containers with several days supply of drinking water </a:t>
            </a:r>
          </a:p>
          <a:p>
            <a:pPr>
              <a:lnSpc>
                <a:spcPct val="80000"/>
              </a:lnSpc>
            </a:pPr>
            <a:r>
              <a:rPr lang="en-US" sz="1600"/>
              <a:t>Turn up refrigerator to maximum cold and don't open unless necessary </a:t>
            </a:r>
          </a:p>
          <a:p>
            <a:pPr>
              <a:lnSpc>
                <a:spcPct val="80000"/>
              </a:lnSpc>
            </a:pPr>
            <a:r>
              <a:rPr lang="en-US" sz="1600"/>
              <a:t>Use phone only for emergencies </a:t>
            </a:r>
          </a:p>
          <a:p>
            <a:pPr>
              <a:lnSpc>
                <a:spcPct val="80000"/>
              </a:lnSpc>
            </a:pPr>
            <a:r>
              <a:rPr lang="en-US" sz="1600"/>
              <a:t>Stay indoors on the downwind side of house away from windows </a:t>
            </a:r>
          </a:p>
          <a:p>
            <a:pPr>
              <a:lnSpc>
                <a:spcPct val="80000"/>
              </a:lnSpc>
            </a:pPr>
            <a:r>
              <a:rPr lang="en-US" sz="1600"/>
              <a:t>Beware of the eye of the hurricane </a:t>
            </a:r>
          </a:p>
          <a:p>
            <a:pPr>
              <a:lnSpc>
                <a:spcPct val="80000"/>
              </a:lnSpc>
            </a:pPr>
            <a:r>
              <a:rPr lang="en-US" sz="1600"/>
              <a:t>Leave mobile homes </a:t>
            </a:r>
          </a:p>
          <a:p>
            <a:pPr>
              <a:lnSpc>
                <a:spcPct val="80000"/>
              </a:lnSpc>
            </a:pPr>
            <a:r>
              <a:rPr lang="en-US" sz="1600"/>
              <a:t>Leave areas which might be affected by storm tide or stream flooding </a:t>
            </a:r>
          </a:p>
          <a:p>
            <a:pPr>
              <a:lnSpc>
                <a:spcPct val="80000"/>
              </a:lnSpc>
            </a:pPr>
            <a:r>
              <a:rPr lang="en-US" sz="1600"/>
              <a:t>Leave early - in daylight if possible </a:t>
            </a:r>
          </a:p>
          <a:p>
            <a:pPr>
              <a:lnSpc>
                <a:spcPct val="80000"/>
              </a:lnSpc>
            </a:pPr>
            <a:r>
              <a:rPr lang="en-US" sz="1600"/>
              <a:t>Shut off water and electricity at main stations </a:t>
            </a:r>
          </a:p>
          <a:p>
            <a:pPr>
              <a:lnSpc>
                <a:spcPct val="80000"/>
              </a:lnSpc>
            </a:pPr>
            <a:r>
              <a:rPr lang="en-US" sz="1600"/>
              <a:t>Take small valuables and papers but travel light </a:t>
            </a:r>
          </a:p>
          <a:p>
            <a:pPr>
              <a:lnSpc>
                <a:spcPct val="80000"/>
              </a:lnSpc>
            </a:pPr>
            <a:r>
              <a:rPr lang="en-US" sz="1600"/>
              <a:t>Bring your pets inside – winds will begin to pickup rapidly. </a:t>
            </a:r>
          </a:p>
          <a:p>
            <a:pPr>
              <a:lnSpc>
                <a:spcPct val="80000"/>
              </a:lnSpc>
            </a:pPr>
            <a:r>
              <a:rPr lang="en-US" sz="1600"/>
              <a:t>Lock up house </a:t>
            </a:r>
          </a:p>
          <a:p>
            <a:pPr>
              <a:lnSpc>
                <a:spcPct val="80000"/>
              </a:lnSpc>
            </a:pPr>
            <a:r>
              <a:rPr lang="en-US" sz="1600"/>
              <a:t>Drive carefully to nearest designated shelter using recommended evacuation routes </a:t>
            </a:r>
          </a:p>
          <a:p>
            <a:pPr>
              <a:lnSpc>
                <a:spcPct val="80000"/>
              </a:lnSpc>
            </a:pPr>
            <a:r>
              <a:rPr lang="en-US" sz="1600"/>
              <a:t>Avoid elevators </a:t>
            </a:r>
          </a:p>
          <a:p>
            <a:pPr>
              <a:lnSpc>
                <a:spcPct val="80000"/>
              </a:lnSpc>
            </a:pPr>
            <a:endParaRPr lang="en-US"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Evacuation Ordered</a:t>
            </a:r>
          </a:p>
        </p:txBody>
      </p:sp>
      <p:sp>
        <p:nvSpPr>
          <p:cNvPr id="22531" name="Rectangle 3"/>
          <p:cNvSpPr>
            <a:spLocks noGrp="1" noChangeArrowheads="1"/>
          </p:cNvSpPr>
          <p:nvPr>
            <p:ph type="body" idx="1"/>
          </p:nvPr>
        </p:nvSpPr>
        <p:spPr/>
        <p:txBody>
          <a:bodyPr/>
          <a:lstStyle/>
          <a:p>
            <a:r>
              <a:rPr lang="en-US" b="1"/>
              <a:t>If officials indicate evacuation is necessary . . .</a:t>
            </a:r>
            <a:r>
              <a:rPr lang="en-US"/>
              <a:t> </a:t>
            </a:r>
          </a:p>
          <a:p>
            <a:pPr lvl="1"/>
            <a:r>
              <a:rPr lang="en-US" sz="1800"/>
              <a:t>Leave as soon as possible. </a:t>
            </a:r>
          </a:p>
          <a:p>
            <a:pPr lvl="1"/>
            <a:r>
              <a:rPr lang="en-US" sz="1800"/>
              <a:t>Avoid flooded roads and watch for washed out bridges. </a:t>
            </a:r>
          </a:p>
          <a:p>
            <a:pPr lvl="1"/>
            <a:r>
              <a:rPr lang="en-US" sz="1800"/>
              <a:t>Secure you home by unplugging appliances and turning off electricity and the main water valve. </a:t>
            </a:r>
          </a:p>
          <a:p>
            <a:pPr lvl="1"/>
            <a:r>
              <a:rPr lang="en-US" sz="1800"/>
              <a:t>Tell someone outside of the storm area where you are going. </a:t>
            </a:r>
          </a:p>
          <a:p>
            <a:pPr lvl="1"/>
            <a:r>
              <a:rPr lang="en-US" sz="1800"/>
              <a:t>If time permits, elevate furniture to protect it from flooding. </a:t>
            </a:r>
          </a:p>
          <a:p>
            <a:pPr lvl="1"/>
            <a:r>
              <a:rPr lang="en-US" sz="1800"/>
              <a:t>Bring pre-assembled emergency supplies and warm protective clothing. </a:t>
            </a:r>
          </a:p>
          <a:p>
            <a:pPr lvl="1"/>
            <a:r>
              <a:rPr lang="en-US" sz="1800"/>
              <a:t>Take blankets and sleeping bags to the shelter. </a:t>
            </a:r>
          </a:p>
          <a:p>
            <a:pPr lvl="1"/>
            <a:r>
              <a:rPr lang="en-US" sz="1800"/>
              <a:t>Lock up house and leave.</a:t>
            </a:r>
          </a:p>
          <a:p>
            <a:endParaRPr 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It’s not just Hurricanes </a:t>
            </a:r>
            <a:br>
              <a:rPr lang="en-US" sz="4000"/>
            </a:br>
            <a:r>
              <a:rPr lang="en-US" sz="2400"/>
              <a:t>Your Family’s Emergency Plan</a:t>
            </a:r>
          </a:p>
        </p:txBody>
      </p:sp>
      <p:sp>
        <p:nvSpPr>
          <p:cNvPr id="28675" name="Rectangle 3"/>
          <p:cNvSpPr>
            <a:spLocks noGrp="1" noChangeArrowheads="1"/>
          </p:cNvSpPr>
          <p:nvPr>
            <p:ph type="body" idx="1"/>
          </p:nvPr>
        </p:nvSpPr>
        <p:spPr/>
        <p:txBody>
          <a:bodyPr/>
          <a:lstStyle/>
          <a:p>
            <a:r>
              <a:rPr lang="en-US" sz="2800"/>
              <a:t>Quiz your children every six months so they remember what to do. </a:t>
            </a:r>
          </a:p>
          <a:p>
            <a:r>
              <a:rPr lang="en-US" sz="2800"/>
              <a:t>Conduct fire and emergency evacuation drills. </a:t>
            </a:r>
          </a:p>
          <a:p>
            <a:r>
              <a:rPr lang="en-US" sz="2800"/>
              <a:t>Replace stored water every three months and stored food every six months. </a:t>
            </a:r>
          </a:p>
          <a:p>
            <a:r>
              <a:rPr lang="en-US" sz="2800"/>
              <a:t>Test and recharge your fire extinguishers according to manufacturer's instructions. </a:t>
            </a:r>
          </a:p>
          <a:p>
            <a:r>
              <a:rPr lang="en-US" sz="2800"/>
              <a:t>Test your smoke detectors monthly and change the batteries at least once a year.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b="1"/>
              <a:t>Directions To Shelters</a:t>
            </a:r>
            <a:br>
              <a:rPr lang="en-US" sz="4000"/>
            </a:br>
            <a:endParaRPr lang="en-US" sz="4000"/>
          </a:p>
        </p:txBody>
      </p:sp>
      <p:sp>
        <p:nvSpPr>
          <p:cNvPr id="29699" name="Rectangle 3"/>
          <p:cNvSpPr>
            <a:spLocks noGrp="1" noChangeArrowheads="1"/>
          </p:cNvSpPr>
          <p:nvPr>
            <p:ph type="body" idx="1"/>
          </p:nvPr>
        </p:nvSpPr>
        <p:spPr>
          <a:xfrm>
            <a:off x="457200" y="1143000"/>
            <a:ext cx="8229600" cy="4983163"/>
          </a:xfrm>
        </p:spPr>
        <p:txBody>
          <a:bodyPr/>
          <a:lstStyle/>
          <a:p>
            <a:pPr>
              <a:lnSpc>
                <a:spcPct val="80000"/>
              </a:lnSpc>
              <a:buFontTx/>
              <a:buNone/>
            </a:pPr>
            <a:r>
              <a:rPr lang="en-US" sz="1400"/>
              <a:t> </a:t>
            </a:r>
          </a:p>
          <a:p>
            <a:pPr>
              <a:lnSpc>
                <a:spcPct val="80000"/>
              </a:lnSpc>
              <a:buFontTx/>
              <a:buNone/>
            </a:pPr>
            <a:r>
              <a:rPr lang="en-US" sz="2000" b="1"/>
              <a:t>Trask Middle School</a:t>
            </a:r>
            <a:endParaRPr lang="en-US" sz="2000"/>
          </a:p>
          <a:p>
            <a:pPr>
              <a:lnSpc>
                <a:spcPct val="80000"/>
              </a:lnSpc>
            </a:pPr>
            <a:r>
              <a:rPr lang="en-US" sz="1400"/>
              <a:t>From Fort Fisher, Kure Beach, Carolina Beach and the Southern End of the County Highway 421 N to Highway 132 W (College Road) - Trask is on the right side of Highway 132 W (College Road) going North.</a:t>
            </a:r>
          </a:p>
          <a:p>
            <a:pPr>
              <a:lnSpc>
                <a:spcPct val="80000"/>
              </a:lnSpc>
              <a:buFontTx/>
              <a:buNone/>
            </a:pPr>
            <a:endParaRPr lang="en-US" sz="1400"/>
          </a:p>
          <a:p>
            <a:pPr>
              <a:lnSpc>
                <a:spcPct val="80000"/>
              </a:lnSpc>
              <a:buFontTx/>
              <a:buNone/>
            </a:pPr>
            <a:r>
              <a:rPr lang="en-US" sz="2000" b="1"/>
              <a:t>Eaton Elementary School</a:t>
            </a:r>
            <a:r>
              <a:rPr lang="en-US" sz="1400"/>
              <a:t> </a:t>
            </a:r>
          </a:p>
          <a:p>
            <a:pPr>
              <a:lnSpc>
                <a:spcPct val="80000"/>
              </a:lnSpc>
            </a:pPr>
            <a:r>
              <a:rPr lang="en-US" sz="1400"/>
              <a:t>6701 Gordon Road, Wilmington, NC  28405</a:t>
            </a:r>
          </a:p>
          <a:p>
            <a:pPr>
              <a:lnSpc>
                <a:spcPct val="80000"/>
              </a:lnSpc>
              <a:buFontTx/>
              <a:buNone/>
            </a:pPr>
            <a:endParaRPr lang="en-US" sz="1400"/>
          </a:p>
          <a:p>
            <a:pPr>
              <a:lnSpc>
                <a:spcPct val="80000"/>
              </a:lnSpc>
              <a:buFontTx/>
              <a:buNone/>
            </a:pPr>
            <a:r>
              <a:rPr lang="en-US" sz="2000" b="1"/>
              <a:t>Dorothy B. Johnson School</a:t>
            </a:r>
            <a:endParaRPr lang="en-US" sz="2000"/>
          </a:p>
          <a:p>
            <a:pPr>
              <a:lnSpc>
                <a:spcPct val="80000"/>
              </a:lnSpc>
            </a:pPr>
            <a:r>
              <a:rPr lang="en-US" sz="1400"/>
              <a:t>From Fort Fisher, Kure Beach, Carolina Beach and the Southern end of the County Highway 421 N turn right on Grace Street turn left on McRae Street.</a:t>
            </a:r>
          </a:p>
          <a:p>
            <a:pPr>
              <a:lnSpc>
                <a:spcPct val="80000"/>
              </a:lnSpc>
              <a:buFontTx/>
              <a:buNone/>
            </a:pPr>
            <a:endParaRPr lang="en-US" sz="1400"/>
          </a:p>
          <a:p>
            <a:pPr>
              <a:lnSpc>
                <a:spcPct val="80000"/>
              </a:lnSpc>
              <a:buFontTx/>
              <a:buNone/>
            </a:pPr>
            <a:r>
              <a:rPr lang="en-US" sz="2000" b="1"/>
              <a:t>Noble Middle School</a:t>
            </a:r>
            <a:endParaRPr lang="en-US" sz="2000"/>
          </a:p>
          <a:p>
            <a:pPr>
              <a:lnSpc>
                <a:spcPct val="80000"/>
              </a:lnSpc>
            </a:pPr>
            <a:r>
              <a:rPr lang="en-US" sz="1400"/>
              <a:t>From Fort Fisher, Kure Beach, Carolina Beach and the Southern end of the County Highway 421 N to Highway 132 W(College Road) turn right on Highway 17 N (Market Street) - Noble on the right side of Market Street.</a:t>
            </a:r>
          </a:p>
          <a:p>
            <a:pPr>
              <a:lnSpc>
                <a:spcPct val="80000"/>
              </a:lnSpc>
            </a:pPr>
            <a:endParaRPr lang="en-US" sz="1400"/>
          </a:p>
          <a:p>
            <a:pPr>
              <a:lnSpc>
                <a:spcPct val="80000"/>
              </a:lnSpc>
              <a:buFontTx/>
              <a:buNone/>
            </a:pPr>
            <a:r>
              <a:rPr lang="en-US" sz="2000" b="1"/>
              <a:t>Codington Elementary School</a:t>
            </a:r>
            <a:r>
              <a:rPr lang="en-US" sz="1400"/>
              <a:t> </a:t>
            </a:r>
          </a:p>
          <a:p>
            <a:pPr>
              <a:lnSpc>
                <a:spcPct val="80000"/>
              </a:lnSpc>
            </a:pPr>
            <a:r>
              <a:rPr lang="en-US" sz="1400"/>
              <a:t>4321 Carolina Beach Road, Wilmington, NC  28412</a:t>
            </a:r>
          </a:p>
          <a:p>
            <a:pPr>
              <a:lnSpc>
                <a:spcPct val="80000"/>
              </a:lnSpc>
            </a:pPr>
            <a:endParaRPr 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Personal Supplies</a:t>
            </a:r>
          </a:p>
        </p:txBody>
      </p:sp>
      <p:sp>
        <p:nvSpPr>
          <p:cNvPr id="30723" name="Rectangle 3"/>
          <p:cNvSpPr>
            <a:spLocks noGrp="1" noChangeArrowheads="1"/>
          </p:cNvSpPr>
          <p:nvPr>
            <p:ph type="body" idx="1"/>
          </p:nvPr>
        </p:nvSpPr>
        <p:spPr/>
        <p:txBody>
          <a:bodyPr/>
          <a:lstStyle/>
          <a:p>
            <a:pPr>
              <a:lnSpc>
                <a:spcPct val="80000"/>
              </a:lnSpc>
            </a:pPr>
            <a:r>
              <a:rPr lang="en-US" sz="2400"/>
              <a:t>Water</a:t>
            </a:r>
          </a:p>
          <a:p>
            <a:pPr lvl="1">
              <a:lnSpc>
                <a:spcPct val="80000"/>
              </a:lnSpc>
            </a:pPr>
            <a:r>
              <a:rPr lang="en-US" sz="1800"/>
              <a:t>Store one gallon of water per person per day. </a:t>
            </a:r>
          </a:p>
          <a:p>
            <a:pPr lvl="1">
              <a:lnSpc>
                <a:spcPct val="80000"/>
              </a:lnSpc>
            </a:pPr>
            <a:r>
              <a:rPr lang="en-US" sz="1800"/>
              <a:t>Keep at least a three-day supply of water per day (two quarts for drinking, two quarts for each person in your household for food preparation/sanitation)</a:t>
            </a:r>
          </a:p>
          <a:p>
            <a:pPr lvl="1">
              <a:lnSpc>
                <a:spcPct val="80000"/>
              </a:lnSpc>
            </a:pPr>
            <a:r>
              <a:rPr lang="en-US" sz="1800"/>
              <a:t>Remember to plan for your PETS! </a:t>
            </a:r>
          </a:p>
          <a:p>
            <a:pPr>
              <a:lnSpc>
                <a:spcPct val="80000"/>
              </a:lnSpc>
            </a:pPr>
            <a:r>
              <a:rPr lang="en-US" sz="2400"/>
              <a:t>Food</a:t>
            </a:r>
          </a:p>
          <a:p>
            <a:pPr lvl="1">
              <a:lnSpc>
                <a:spcPct val="80000"/>
              </a:lnSpc>
            </a:pPr>
            <a:r>
              <a:rPr lang="en-US" sz="1800"/>
              <a:t>Ready-to-eat canned meats, fruits, and vegetables </a:t>
            </a:r>
          </a:p>
          <a:p>
            <a:pPr lvl="1">
              <a:lnSpc>
                <a:spcPct val="80000"/>
              </a:lnSpc>
            </a:pPr>
            <a:r>
              <a:rPr lang="en-US" sz="1800"/>
              <a:t>Canned juices, milk, soup (if powdered, store extra water) </a:t>
            </a:r>
          </a:p>
          <a:p>
            <a:pPr lvl="1">
              <a:lnSpc>
                <a:spcPct val="80000"/>
              </a:lnSpc>
            </a:pPr>
            <a:r>
              <a:rPr lang="en-US" sz="1800"/>
              <a:t>Staples - sugar, salt, pepper </a:t>
            </a:r>
          </a:p>
          <a:p>
            <a:pPr lvl="1">
              <a:lnSpc>
                <a:spcPct val="80000"/>
              </a:lnSpc>
            </a:pPr>
            <a:r>
              <a:rPr lang="en-US" sz="1800"/>
              <a:t>High energy foods - peanut butter, jelly crackers, granola bars, trail mix </a:t>
            </a:r>
          </a:p>
          <a:p>
            <a:pPr lvl="1">
              <a:lnSpc>
                <a:spcPct val="80000"/>
              </a:lnSpc>
            </a:pPr>
            <a:r>
              <a:rPr lang="en-US" sz="1800"/>
              <a:t>Vitamins </a:t>
            </a:r>
          </a:p>
          <a:p>
            <a:pPr lvl="1">
              <a:lnSpc>
                <a:spcPct val="80000"/>
              </a:lnSpc>
            </a:pPr>
            <a:r>
              <a:rPr lang="en-US" sz="1800"/>
              <a:t>Foods for infants, elderly persons or persons on special diets </a:t>
            </a:r>
          </a:p>
          <a:p>
            <a:pPr lvl="1">
              <a:lnSpc>
                <a:spcPct val="80000"/>
              </a:lnSpc>
            </a:pPr>
            <a:r>
              <a:rPr lang="en-US" sz="1800"/>
              <a:t>Comfort/stress foods - cookies, hard candy, sweetened cereals, lollipops, instant coffee, tea bags</a:t>
            </a:r>
          </a:p>
          <a:p>
            <a:pPr lvl="1">
              <a:lnSpc>
                <a:spcPct val="80000"/>
              </a:lnSpc>
            </a:pPr>
            <a:r>
              <a:rPr lang="en-US" sz="1800"/>
              <a:t>Your Pets need food also!</a:t>
            </a:r>
            <a:r>
              <a:rPr lang="en-US" sz="200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First Aid Supplies</a:t>
            </a:r>
          </a:p>
        </p:txBody>
      </p:sp>
      <p:sp>
        <p:nvSpPr>
          <p:cNvPr id="31747" name="Rectangle 3"/>
          <p:cNvSpPr>
            <a:spLocks noGrp="1" noChangeArrowheads="1"/>
          </p:cNvSpPr>
          <p:nvPr>
            <p:ph type="body" idx="1"/>
          </p:nvPr>
        </p:nvSpPr>
        <p:spPr>
          <a:xfrm>
            <a:off x="457200" y="1295400"/>
            <a:ext cx="8229600" cy="5334000"/>
          </a:xfrm>
        </p:spPr>
        <p:txBody>
          <a:bodyPr/>
          <a:lstStyle/>
          <a:p>
            <a:pPr>
              <a:lnSpc>
                <a:spcPct val="80000"/>
              </a:lnSpc>
            </a:pPr>
            <a:r>
              <a:rPr lang="en-US" sz="1800"/>
              <a:t>Sterile adhesive bandages in assorted sizes </a:t>
            </a:r>
          </a:p>
          <a:p>
            <a:pPr>
              <a:lnSpc>
                <a:spcPct val="80000"/>
              </a:lnSpc>
            </a:pPr>
            <a:r>
              <a:rPr lang="en-US" sz="1800"/>
              <a:t>Assorted sizes of safety pins </a:t>
            </a:r>
          </a:p>
          <a:p>
            <a:pPr>
              <a:lnSpc>
                <a:spcPct val="80000"/>
              </a:lnSpc>
            </a:pPr>
            <a:r>
              <a:rPr lang="en-US" sz="1800"/>
              <a:t>Cleansing agent/soap </a:t>
            </a:r>
          </a:p>
          <a:p>
            <a:pPr>
              <a:lnSpc>
                <a:spcPct val="80000"/>
              </a:lnSpc>
            </a:pPr>
            <a:r>
              <a:rPr lang="en-US" sz="1800"/>
              <a:t>Latex gloves (2 pairs) </a:t>
            </a:r>
          </a:p>
          <a:p>
            <a:pPr>
              <a:lnSpc>
                <a:spcPct val="80000"/>
              </a:lnSpc>
            </a:pPr>
            <a:r>
              <a:rPr lang="en-US" sz="1800"/>
              <a:t>Sunscreen </a:t>
            </a:r>
          </a:p>
          <a:p>
            <a:pPr>
              <a:lnSpc>
                <a:spcPct val="80000"/>
              </a:lnSpc>
            </a:pPr>
            <a:r>
              <a:rPr lang="en-US" sz="1800"/>
              <a:t>2-inch sterile gauze pads (4-6) </a:t>
            </a:r>
          </a:p>
          <a:p>
            <a:pPr>
              <a:lnSpc>
                <a:spcPct val="80000"/>
              </a:lnSpc>
            </a:pPr>
            <a:r>
              <a:rPr lang="en-US" sz="1800"/>
              <a:t>4-inch sterile gauze pads (4-6) </a:t>
            </a:r>
          </a:p>
          <a:p>
            <a:pPr>
              <a:lnSpc>
                <a:spcPct val="80000"/>
              </a:lnSpc>
            </a:pPr>
            <a:r>
              <a:rPr lang="en-US" sz="1800"/>
              <a:t>Triangular bandages (3) </a:t>
            </a:r>
          </a:p>
          <a:p>
            <a:pPr>
              <a:lnSpc>
                <a:spcPct val="80000"/>
              </a:lnSpc>
            </a:pPr>
            <a:r>
              <a:rPr lang="en-US" sz="1800"/>
              <a:t>Non-prescription drugs </a:t>
            </a:r>
          </a:p>
          <a:p>
            <a:pPr>
              <a:lnSpc>
                <a:spcPct val="80000"/>
              </a:lnSpc>
            </a:pPr>
            <a:r>
              <a:rPr lang="en-US" sz="1800"/>
              <a:t>2-inch sterile roller bandages (3 rolls) </a:t>
            </a:r>
          </a:p>
          <a:p>
            <a:pPr>
              <a:lnSpc>
                <a:spcPct val="80000"/>
              </a:lnSpc>
            </a:pPr>
            <a:r>
              <a:rPr lang="en-US" sz="1800"/>
              <a:t>3-inch sterile roller bandages (3 rolls) </a:t>
            </a:r>
          </a:p>
          <a:p>
            <a:pPr>
              <a:lnSpc>
                <a:spcPct val="80000"/>
              </a:lnSpc>
            </a:pPr>
            <a:r>
              <a:rPr lang="en-US" sz="1800"/>
              <a:t>Scissors </a:t>
            </a:r>
          </a:p>
          <a:p>
            <a:pPr>
              <a:lnSpc>
                <a:spcPct val="80000"/>
              </a:lnSpc>
            </a:pPr>
            <a:r>
              <a:rPr lang="en-US" sz="1800"/>
              <a:t>Tweezers </a:t>
            </a:r>
          </a:p>
          <a:p>
            <a:pPr>
              <a:lnSpc>
                <a:spcPct val="80000"/>
              </a:lnSpc>
            </a:pPr>
            <a:r>
              <a:rPr lang="en-US" sz="1800"/>
              <a:t>Needle </a:t>
            </a:r>
          </a:p>
          <a:p>
            <a:pPr>
              <a:lnSpc>
                <a:spcPct val="80000"/>
              </a:lnSpc>
            </a:pPr>
            <a:r>
              <a:rPr lang="en-US" sz="1800"/>
              <a:t>Moistened towelettes </a:t>
            </a:r>
          </a:p>
          <a:p>
            <a:pPr>
              <a:lnSpc>
                <a:spcPct val="80000"/>
              </a:lnSpc>
            </a:pPr>
            <a:r>
              <a:rPr lang="en-US" sz="1800"/>
              <a:t>Antiseptic </a:t>
            </a:r>
          </a:p>
          <a:p>
            <a:pPr>
              <a:lnSpc>
                <a:spcPct val="80000"/>
              </a:lnSpc>
            </a:pPr>
            <a:r>
              <a:rPr lang="en-US" sz="1800"/>
              <a:t>Thermometer </a:t>
            </a:r>
          </a:p>
          <a:p>
            <a:pPr>
              <a:lnSpc>
                <a:spcPct val="80000"/>
              </a:lnSpc>
            </a:pPr>
            <a:r>
              <a:rPr lang="en-US" sz="1800"/>
              <a:t>Tongue blades (2) </a:t>
            </a:r>
          </a:p>
          <a:p>
            <a:pPr>
              <a:lnSpc>
                <a:spcPct val="80000"/>
              </a:lnSpc>
            </a:pPr>
            <a:r>
              <a:rPr lang="en-US" sz="1800"/>
              <a:t>Tube of petroleum jelly or other lubricant </a:t>
            </a:r>
          </a:p>
          <a:p>
            <a:pPr>
              <a:lnSpc>
                <a:spcPct val="80000"/>
              </a:lnSpc>
              <a:buFontTx/>
              <a:buNone/>
            </a:pPr>
            <a:endParaRPr 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Medicines</a:t>
            </a:r>
          </a:p>
        </p:txBody>
      </p:sp>
      <p:sp>
        <p:nvSpPr>
          <p:cNvPr id="32771" name="Rectangle 3"/>
          <p:cNvSpPr>
            <a:spLocks noGrp="1" noChangeArrowheads="1"/>
          </p:cNvSpPr>
          <p:nvPr>
            <p:ph type="body" idx="1"/>
          </p:nvPr>
        </p:nvSpPr>
        <p:spPr/>
        <p:txBody>
          <a:bodyPr/>
          <a:lstStyle/>
          <a:p>
            <a:r>
              <a:rPr lang="en-US" sz="1800"/>
              <a:t>Prescription medicines (7-10 day supply or longer)</a:t>
            </a:r>
          </a:p>
          <a:p>
            <a:r>
              <a:rPr lang="en-US" sz="1800"/>
              <a:t>Aspirin or non-aspirin pain reliever </a:t>
            </a:r>
          </a:p>
          <a:p>
            <a:r>
              <a:rPr lang="en-US" sz="1800"/>
              <a:t>Anti-diarrhea medication </a:t>
            </a:r>
          </a:p>
          <a:p>
            <a:r>
              <a:rPr lang="en-US" sz="1800"/>
              <a:t>Antacid (for stomach upset) </a:t>
            </a:r>
          </a:p>
          <a:p>
            <a:r>
              <a:rPr lang="en-US" sz="1800"/>
              <a:t>Syrup of Ipecac (use to induce vomiting if advised by the Poison Control Center) </a:t>
            </a:r>
          </a:p>
          <a:p>
            <a:r>
              <a:rPr lang="en-US" sz="1800"/>
              <a:t>Laxative: Activated charcoal (use if advised by the Poison Control Center)</a:t>
            </a:r>
          </a:p>
          <a:p>
            <a:r>
              <a:rPr lang="en-US" sz="1800"/>
              <a:t>Heart and high blood pressure medication </a:t>
            </a:r>
          </a:p>
          <a:p>
            <a:r>
              <a:rPr lang="en-US" sz="1800"/>
              <a:t>Insulin </a:t>
            </a:r>
          </a:p>
          <a:p>
            <a:r>
              <a:rPr lang="en-US" sz="1800"/>
              <a:t>Prescription drugs </a:t>
            </a:r>
          </a:p>
          <a:p>
            <a:r>
              <a:rPr lang="en-US" sz="1800"/>
              <a:t>Denture needs </a:t>
            </a:r>
          </a:p>
          <a:p>
            <a:r>
              <a:rPr lang="en-US" sz="1800"/>
              <a:t>Contact lenses and supplies </a:t>
            </a:r>
          </a:p>
          <a:p>
            <a:r>
              <a:rPr lang="en-US" sz="1800"/>
              <a:t>Extra eye glasses</a:t>
            </a:r>
            <a:r>
              <a:rPr lang="en-US" sz="200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Sanitary Supplies</a:t>
            </a:r>
          </a:p>
        </p:txBody>
      </p:sp>
      <p:sp>
        <p:nvSpPr>
          <p:cNvPr id="33795" name="Rectangle 3"/>
          <p:cNvSpPr>
            <a:spLocks noGrp="1" noChangeArrowheads="1"/>
          </p:cNvSpPr>
          <p:nvPr>
            <p:ph type="body" idx="1"/>
          </p:nvPr>
        </p:nvSpPr>
        <p:spPr/>
        <p:txBody>
          <a:bodyPr/>
          <a:lstStyle/>
          <a:p>
            <a:r>
              <a:rPr lang="en-US" sz="1800"/>
              <a:t>Toilet paper, towelettes </a:t>
            </a:r>
          </a:p>
          <a:p>
            <a:r>
              <a:rPr lang="en-US" sz="1800"/>
              <a:t>Soap, liquid detergent </a:t>
            </a:r>
          </a:p>
          <a:p>
            <a:r>
              <a:rPr lang="en-US" sz="1800"/>
              <a:t>Feminine supplies </a:t>
            </a:r>
          </a:p>
          <a:p>
            <a:r>
              <a:rPr lang="en-US" sz="1800"/>
              <a:t>Personal hygiene items </a:t>
            </a:r>
          </a:p>
          <a:p>
            <a:r>
              <a:rPr lang="en-US" sz="1800"/>
              <a:t>Plastic garbage bags, ties (for personal sanitation uses) </a:t>
            </a:r>
          </a:p>
          <a:p>
            <a:r>
              <a:rPr lang="en-US" sz="1800"/>
              <a:t>Plastic bucket with tight lid </a:t>
            </a:r>
          </a:p>
          <a:p>
            <a:r>
              <a:rPr lang="en-US" sz="1800"/>
              <a:t>Disinfectant </a:t>
            </a:r>
          </a:p>
          <a:p>
            <a:r>
              <a:rPr lang="en-US" sz="1800"/>
              <a:t>Household chlorine bleach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Important Documents</a:t>
            </a:r>
          </a:p>
        </p:txBody>
      </p:sp>
      <p:sp>
        <p:nvSpPr>
          <p:cNvPr id="34819" name="Rectangle 3"/>
          <p:cNvSpPr>
            <a:spLocks noGrp="1" noChangeArrowheads="1"/>
          </p:cNvSpPr>
          <p:nvPr>
            <p:ph type="body" idx="1"/>
          </p:nvPr>
        </p:nvSpPr>
        <p:spPr/>
        <p:txBody>
          <a:bodyPr/>
          <a:lstStyle/>
          <a:p>
            <a:pPr>
              <a:lnSpc>
                <a:spcPct val="80000"/>
              </a:lnSpc>
            </a:pPr>
            <a:r>
              <a:rPr lang="en-US" sz="2000" b="1"/>
              <a:t>Keep these records in a waterproof, portable container:</a:t>
            </a:r>
            <a:r>
              <a:rPr lang="en-US"/>
              <a:t> </a:t>
            </a:r>
          </a:p>
          <a:p>
            <a:pPr lvl="1">
              <a:lnSpc>
                <a:spcPct val="80000"/>
              </a:lnSpc>
            </a:pPr>
            <a:r>
              <a:rPr lang="en-US" sz="1800"/>
              <a:t>Will, insurance policies, contracts deeds, stocks and bonds </a:t>
            </a:r>
          </a:p>
          <a:p>
            <a:pPr lvl="1">
              <a:lnSpc>
                <a:spcPct val="80000"/>
              </a:lnSpc>
            </a:pPr>
            <a:r>
              <a:rPr lang="en-US" sz="1800"/>
              <a:t>Passports, social security cards, immunization records </a:t>
            </a:r>
          </a:p>
          <a:p>
            <a:pPr lvl="1">
              <a:lnSpc>
                <a:spcPct val="80000"/>
              </a:lnSpc>
            </a:pPr>
            <a:r>
              <a:rPr lang="en-US" sz="1800"/>
              <a:t>Bank account numbers </a:t>
            </a:r>
          </a:p>
          <a:p>
            <a:pPr lvl="1">
              <a:lnSpc>
                <a:spcPct val="80000"/>
              </a:lnSpc>
            </a:pPr>
            <a:r>
              <a:rPr lang="en-US" sz="1800"/>
              <a:t>Credit card account numbers and companies </a:t>
            </a:r>
          </a:p>
          <a:p>
            <a:pPr lvl="1">
              <a:lnSpc>
                <a:spcPct val="80000"/>
              </a:lnSpc>
            </a:pPr>
            <a:r>
              <a:rPr lang="en-US" sz="1800"/>
              <a:t>Inventory of valuable household goods, important telephone numbers </a:t>
            </a:r>
          </a:p>
          <a:p>
            <a:pPr lvl="1">
              <a:lnSpc>
                <a:spcPct val="80000"/>
              </a:lnSpc>
            </a:pPr>
            <a:r>
              <a:rPr lang="en-US" sz="1800"/>
              <a:t>Family records (birth, marriage, death certificates)</a:t>
            </a:r>
          </a:p>
          <a:p>
            <a:pPr lvl="1">
              <a:lnSpc>
                <a:spcPct val="80000"/>
              </a:lnSpc>
            </a:pPr>
            <a:r>
              <a:rPr lang="en-US" sz="1800"/>
              <a:t>Digital pictures of your home – on a flash drive with your insurance papers </a:t>
            </a:r>
          </a:p>
          <a:p>
            <a:pPr lvl="1">
              <a:lnSpc>
                <a:spcPct val="80000"/>
              </a:lnSpc>
            </a:pPr>
            <a:endParaRPr lang="en-US" sz="1600"/>
          </a:p>
          <a:p>
            <a:pPr>
              <a:lnSpc>
                <a:spcPct val="80000"/>
              </a:lnSpc>
            </a:pPr>
            <a:r>
              <a:rPr lang="en-US" sz="2000" b="1"/>
              <a:t>Documents to return home:</a:t>
            </a:r>
          </a:p>
          <a:p>
            <a:pPr lvl="1">
              <a:lnSpc>
                <a:spcPct val="80000"/>
              </a:lnSpc>
            </a:pPr>
            <a:r>
              <a:rPr lang="en-US" sz="1800"/>
              <a:t>Car – Kure Beach decal</a:t>
            </a:r>
          </a:p>
          <a:p>
            <a:pPr lvl="1">
              <a:lnSpc>
                <a:spcPct val="80000"/>
              </a:lnSpc>
            </a:pPr>
            <a:r>
              <a:rPr lang="en-US" sz="1800"/>
              <a:t>Proof of ownership or residency </a:t>
            </a:r>
          </a:p>
          <a:p>
            <a:pPr lvl="2">
              <a:lnSpc>
                <a:spcPct val="80000"/>
              </a:lnSpc>
            </a:pPr>
            <a:r>
              <a:rPr lang="en-US" sz="1600"/>
              <a:t>waterbill with your name on it</a:t>
            </a:r>
          </a:p>
          <a:p>
            <a:pPr lvl="2">
              <a:lnSpc>
                <a:spcPct val="80000"/>
              </a:lnSpc>
            </a:pPr>
            <a:r>
              <a:rPr lang="en-US" sz="1600"/>
              <a:t>Deed or loan with your name and address</a:t>
            </a:r>
          </a:p>
          <a:p>
            <a:pPr lvl="2">
              <a:lnSpc>
                <a:spcPct val="80000"/>
              </a:lnSpc>
            </a:pPr>
            <a:r>
              <a:rPr lang="en-US" sz="1600"/>
              <a:t>NC Driver’s license with Kure Beach address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Other tools to consider</a:t>
            </a:r>
          </a:p>
        </p:txBody>
      </p:sp>
      <p:sp>
        <p:nvSpPr>
          <p:cNvPr id="35843" name="Rectangle 3"/>
          <p:cNvSpPr>
            <a:spLocks noGrp="1" noChangeArrowheads="1"/>
          </p:cNvSpPr>
          <p:nvPr>
            <p:ph type="body" idx="1"/>
          </p:nvPr>
        </p:nvSpPr>
        <p:spPr/>
        <p:txBody>
          <a:bodyPr/>
          <a:lstStyle/>
          <a:p>
            <a:pPr>
              <a:lnSpc>
                <a:spcPct val="80000"/>
              </a:lnSpc>
            </a:pPr>
            <a:r>
              <a:rPr lang="en-US" sz="1800"/>
              <a:t>Mess kits, or paper cups, plates, and plastic utensils </a:t>
            </a:r>
          </a:p>
          <a:p>
            <a:pPr>
              <a:lnSpc>
                <a:spcPct val="80000"/>
              </a:lnSpc>
            </a:pPr>
            <a:r>
              <a:rPr lang="en-US" sz="1800"/>
              <a:t>Emergency preparedness manual </a:t>
            </a:r>
          </a:p>
          <a:p>
            <a:pPr>
              <a:lnSpc>
                <a:spcPct val="80000"/>
              </a:lnSpc>
            </a:pPr>
            <a:r>
              <a:rPr lang="en-US" sz="1800"/>
              <a:t>Battery-operated radio and extra batteries </a:t>
            </a:r>
          </a:p>
          <a:p>
            <a:pPr>
              <a:lnSpc>
                <a:spcPct val="80000"/>
              </a:lnSpc>
            </a:pPr>
            <a:r>
              <a:rPr lang="en-US" sz="1800"/>
              <a:t>Flashlight and extra batteries </a:t>
            </a:r>
          </a:p>
          <a:p>
            <a:pPr>
              <a:lnSpc>
                <a:spcPct val="80000"/>
              </a:lnSpc>
            </a:pPr>
            <a:r>
              <a:rPr lang="en-US" sz="1800"/>
              <a:t>Cash or traveler's checks, change </a:t>
            </a:r>
          </a:p>
          <a:p>
            <a:pPr>
              <a:lnSpc>
                <a:spcPct val="80000"/>
              </a:lnSpc>
            </a:pPr>
            <a:r>
              <a:rPr lang="en-US" sz="1800"/>
              <a:t>Non-electric can opener, utility knife </a:t>
            </a:r>
          </a:p>
          <a:p>
            <a:pPr>
              <a:lnSpc>
                <a:spcPct val="80000"/>
              </a:lnSpc>
            </a:pPr>
            <a:r>
              <a:rPr lang="en-US" sz="1800"/>
              <a:t>Matches in a waterproof container </a:t>
            </a:r>
          </a:p>
          <a:p>
            <a:pPr>
              <a:lnSpc>
                <a:spcPct val="80000"/>
              </a:lnSpc>
            </a:pPr>
            <a:r>
              <a:rPr lang="en-US" sz="1800"/>
              <a:t>Aluminum foil </a:t>
            </a:r>
          </a:p>
          <a:p>
            <a:pPr>
              <a:lnSpc>
                <a:spcPct val="80000"/>
              </a:lnSpc>
            </a:pPr>
            <a:r>
              <a:rPr lang="en-US" sz="1800"/>
              <a:t>Paper, pencil </a:t>
            </a:r>
          </a:p>
          <a:p>
            <a:pPr>
              <a:lnSpc>
                <a:spcPct val="80000"/>
              </a:lnSpc>
            </a:pPr>
            <a:r>
              <a:rPr lang="en-US" sz="1800"/>
              <a:t>Needles, thread </a:t>
            </a:r>
          </a:p>
          <a:p>
            <a:pPr>
              <a:lnSpc>
                <a:spcPct val="80000"/>
              </a:lnSpc>
            </a:pPr>
            <a:r>
              <a:rPr lang="en-US" sz="1800"/>
              <a:t>Medicine dropper </a:t>
            </a:r>
          </a:p>
          <a:p>
            <a:pPr>
              <a:lnSpc>
                <a:spcPct val="80000"/>
              </a:lnSpc>
            </a:pPr>
            <a:r>
              <a:rPr lang="en-US" sz="1800"/>
              <a:t>Shut-off wrench, to turn off household gas and water </a:t>
            </a:r>
          </a:p>
          <a:p>
            <a:pPr>
              <a:lnSpc>
                <a:spcPct val="80000"/>
              </a:lnSpc>
            </a:pPr>
            <a:r>
              <a:rPr lang="en-US" sz="1800"/>
              <a:t>Whistle </a:t>
            </a:r>
          </a:p>
          <a:p>
            <a:pPr>
              <a:lnSpc>
                <a:spcPct val="80000"/>
              </a:lnSpc>
            </a:pPr>
            <a:r>
              <a:rPr lang="en-US" sz="1800"/>
              <a:t>Plastic sheeting </a:t>
            </a:r>
          </a:p>
          <a:p>
            <a:pPr>
              <a:lnSpc>
                <a:spcPct val="80000"/>
              </a:lnSpc>
            </a:pPr>
            <a:r>
              <a:rPr lang="en-US" sz="1800"/>
              <a:t>Map of the area (for locating shelters) </a:t>
            </a:r>
          </a:p>
          <a:p>
            <a:pPr>
              <a:lnSpc>
                <a:spcPct val="80000"/>
              </a:lnSpc>
            </a:pPr>
            <a:endParaRPr 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B1CF-C42D-457E-9DB3-8AC7A6CA657A}"/>
              </a:ext>
            </a:extLst>
          </p:cNvPr>
          <p:cNvSpPr>
            <a:spLocks noGrp="1"/>
          </p:cNvSpPr>
          <p:nvPr>
            <p:ph type="title"/>
          </p:nvPr>
        </p:nvSpPr>
        <p:spPr/>
        <p:txBody>
          <a:bodyPr/>
          <a:lstStyle/>
          <a:p>
            <a:r>
              <a:rPr lang="en-US" dirty="0"/>
              <a:t>Kure Pier – Hurricane Hazel</a:t>
            </a:r>
          </a:p>
        </p:txBody>
      </p:sp>
      <p:pic>
        <p:nvPicPr>
          <p:cNvPr id="4" name="Content Placeholder 3">
            <a:extLst>
              <a:ext uri="{FF2B5EF4-FFF2-40B4-BE49-F238E27FC236}">
                <a16:creationId xmlns:a16="http://schemas.microsoft.com/office/drawing/2014/main" id="{BDF94FBA-4BA9-416C-88EF-7791959C5082}"/>
              </a:ext>
            </a:extLst>
          </p:cNvPr>
          <p:cNvPicPr>
            <a:picLocks noGrp="1" noChangeAspect="1"/>
          </p:cNvPicPr>
          <p:nvPr>
            <p:ph idx="1"/>
          </p:nvPr>
        </p:nvPicPr>
        <p:blipFill>
          <a:blip r:embed="rId2"/>
          <a:stretch>
            <a:fillRect/>
          </a:stretch>
        </p:blipFill>
        <p:spPr>
          <a:xfrm>
            <a:off x="1259844" y="1524000"/>
            <a:ext cx="6365303" cy="4876800"/>
          </a:xfrm>
          <a:prstGeom prst="rect">
            <a:avLst/>
          </a:prstGeom>
        </p:spPr>
      </p:pic>
    </p:spTree>
    <p:extLst>
      <p:ext uri="{BB962C8B-B14F-4D97-AF65-F5344CB8AC3E}">
        <p14:creationId xmlns:p14="http://schemas.microsoft.com/office/powerpoint/2010/main" val="541273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Pets</a:t>
            </a:r>
          </a:p>
        </p:txBody>
      </p:sp>
      <p:sp>
        <p:nvSpPr>
          <p:cNvPr id="36867" name="Rectangle 3"/>
          <p:cNvSpPr>
            <a:spLocks noGrp="1" noChangeArrowheads="1"/>
          </p:cNvSpPr>
          <p:nvPr>
            <p:ph type="body" idx="1"/>
          </p:nvPr>
        </p:nvSpPr>
        <p:spPr/>
        <p:txBody>
          <a:bodyPr/>
          <a:lstStyle/>
          <a:p>
            <a:r>
              <a:rPr lang="en-US" sz="2000"/>
              <a:t>Not allowed in shelters</a:t>
            </a:r>
          </a:p>
          <a:p>
            <a:r>
              <a:rPr lang="en-US" sz="2000"/>
              <a:t>Food </a:t>
            </a:r>
          </a:p>
          <a:p>
            <a:r>
              <a:rPr lang="en-US" sz="2000"/>
              <a:t>Water </a:t>
            </a:r>
          </a:p>
          <a:p>
            <a:r>
              <a:rPr lang="en-US" sz="2000"/>
              <a:t>Medications </a:t>
            </a:r>
          </a:p>
          <a:p>
            <a:r>
              <a:rPr lang="en-US" sz="2000"/>
              <a:t>Leash </a:t>
            </a:r>
          </a:p>
          <a:p>
            <a:r>
              <a:rPr lang="en-US" sz="2000"/>
              <a:t>Pet Carrier </a:t>
            </a:r>
          </a:p>
          <a:p>
            <a:r>
              <a:rPr lang="en-US" sz="2000"/>
              <a:t>Do Not leave your pet behind – include it in your plan!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During the Storm</a:t>
            </a:r>
          </a:p>
        </p:txBody>
      </p:sp>
      <p:sp>
        <p:nvSpPr>
          <p:cNvPr id="23555" name="Rectangle 3"/>
          <p:cNvSpPr>
            <a:spLocks noGrp="1" noChangeArrowheads="1"/>
          </p:cNvSpPr>
          <p:nvPr>
            <p:ph type="body" idx="1"/>
          </p:nvPr>
        </p:nvSpPr>
        <p:spPr/>
        <p:txBody>
          <a:bodyPr/>
          <a:lstStyle/>
          <a:p>
            <a:pPr>
              <a:lnSpc>
                <a:spcPct val="80000"/>
              </a:lnSpc>
            </a:pPr>
            <a:r>
              <a:rPr lang="en-US" sz="1800"/>
              <a:t>Stay inside, away from windows, skylights and glass doors. </a:t>
            </a:r>
          </a:p>
          <a:p>
            <a:pPr>
              <a:lnSpc>
                <a:spcPct val="80000"/>
              </a:lnSpc>
            </a:pPr>
            <a:r>
              <a:rPr lang="en-US" sz="1800"/>
              <a:t>Store drinking water in clean bathtubs, jugs, bottles and cooking utensils. </a:t>
            </a:r>
          </a:p>
          <a:p>
            <a:pPr>
              <a:lnSpc>
                <a:spcPct val="80000"/>
              </a:lnSpc>
            </a:pPr>
            <a:r>
              <a:rPr lang="en-US" sz="1800"/>
              <a:t>Keep a supply of flashlights and extra batteries handy. Avoid open flames, such as candles and kerosene lamps, as a source of light. </a:t>
            </a:r>
          </a:p>
          <a:p>
            <a:pPr>
              <a:lnSpc>
                <a:spcPct val="80000"/>
              </a:lnSpc>
            </a:pPr>
            <a:r>
              <a:rPr lang="en-US" sz="1800"/>
              <a:t>If power is lost, turn off major appliances to reduce power "surge" when electricity is restored. </a:t>
            </a:r>
          </a:p>
          <a:p>
            <a:pPr>
              <a:lnSpc>
                <a:spcPct val="80000"/>
              </a:lnSpc>
            </a:pPr>
            <a:r>
              <a:rPr lang="en-US" sz="1800"/>
              <a:t>Fill bath tubs with water that will not be used for drinking. </a:t>
            </a:r>
          </a:p>
          <a:p>
            <a:pPr>
              <a:lnSpc>
                <a:spcPct val="80000"/>
              </a:lnSpc>
              <a:buFontTx/>
              <a:buNone/>
            </a:pPr>
            <a:endParaRPr lang="en-US" sz="1800"/>
          </a:p>
          <a:p>
            <a:pPr>
              <a:lnSpc>
                <a:spcPct val="80000"/>
              </a:lnSpc>
            </a:pPr>
            <a:r>
              <a:rPr lang="en-US" sz="1800" b="1"/>
              <a:t>Beware of the "Eye"</a:t>
            </a:r>
            <a:br>
              <a:rPr lang="en-US" sz="1800"/>
            </a:br>
            <a:r>
              <a:rPr lang="en-US" sz="1800"/>
              <a:t>When the storm center passes directly overhead, there is usually a lull that can last a few minutes to more than half-an-hour. This calm is not a sign that the hurricane is over, but is most likely the center or "eye" of the storm. In fact, the most intense part of a hurricane comes just before and just after the eye has passed through an area.</a:t>
            </a:r>
            <a:br>
              <a:rPr lang="en-US" sz="1800"/>
            </a:br>
            <a:br>
              <a:rPr lang="en-US" sz="1800"/>
            </a:br>
            <a:r>
              <a:rPr lang="en-US" sz="1800" b="1"/>
              <a:t>Stay tuned to local radio for information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After the Storm</a:t>
            </a:r>
          </a:p>
        </p:txBody>
      </p:sp>
      <p:sp>
        <p:nvSpPr>
          <p:cNvPr id="24579" name="Rectangle 3"/>
          <p:cNvSpPr>
            <a:spLocks noGrp="1" noChangeArrowheads="1"/>
          </p:cNvSpPr>
          <p:nvPr>
            <p:ph type="body" idx="1"/>
          </p:nvPr>
        </p:nvSpPr>
        <p:spPr>
          <a:xfrm>
            <a:off x="457200" y="1143000"/>
            <a:ext cx="8229600" cy="4525963"/>
          </a:xfrm>
        </p:spPr>
        <p:txBody>
          <a:bodyPr/>
          <a:lstStyle/>
          <a:p>
            <a:pPr>
              <a:lnSpc>
                <a:spcPct val="80000"/>
              </a:lnSpc>
            </a:pPr>
            <a:r>
              <a:rPr lang="en-US" sz="1800"/>
              <a:t>Avoid loose or dangling power lines and report them immediately to the power company, police or fire department. </a:t>
            </a:r>
          </a:p>
          <a:p>
            <a:pPr>
              <a:lnSpc>
                <a:spcPct val="80000"/>
              </a:lnSpc>
            </a:pPr>
            <a:r>
              <a:rPr lang="en-US" sz="1800"/>
              <a:t>Beware of snakes, insects or animals driven to higher ground by flood water. </a:t>
            </a:r>
          </a:p>
          <a:p>
            <a:pPr>
              <a:lnSpc>
                <a:spcPct val="80000"/>
              </a:lnSpc>
            </a:pPr>
            <a:r>
              <a:rPr lang="en-US" sz="1800"/>
              <a:t>Enter carefully – damage may not be apparent.  Open windows and doors to ventilate and dry home.  Check refrigerated foods for spoilage. </a:t>
            </a:r>
          </a:p>
          <a:p>
            <a:pPr>
              <a:lnSpc>
                <a:spcPct val="80000"/>
              </a:lnSpc>
            </a:pPr>
            <a:r>
              <a:rPr lang="en-US" sz="1800"/>
              <a:t>Do not drink the water. Eat only foods you are absolutely sure are safe. </a:t>
            </a:r>
          </a:p>
          <a:p>
            <a:pPr>
              <a:lnSpc>
                <a:spcPct val="80000"/>
              </a:lnSpc>
            </a:pPr>
            <a:r>
              <a:rPr lang="en-US" sz="1800"/>
              <a:t>Be extremely careful when using Generators. </a:t>
            </a:r>
          </a:p>
          <a:p>
            <a:pPr>
              <a:lnSpc>
                <a:spcPct val="80000"/>
              </a:lnSpc>
            </a:pPr>
            <a:r>
              <a:rPr lang="en-US" sz="1800"/>
              <a:t>Be extremely careful when using Chainsaws. </a:t>
            </a:r>
          </a:p>
          <a:p>
            <a:pPr>
              <a:lnSpc>
                <a:spcPct val="80000"/>
              </a:lnSpc>
            </a:pPr>
            <a:r>
              <a:rPr lang="en-US" sz="1800"/>
              <a:t>Use 911 for emergencies only. Remember that fire, rescue and police crews will be overwhelmed with the recovery effort. </a:t>
            </a:r>
          </a:p>
          <a:p>
            <a:pPr>
              <a:lnSpc>
                <a:spcPct val="80000"/>
              </a:lnSpc>
            </a:pPr>
            <a:r>
              <a:rPr lang="en-US" sz="1800"/>
              <a:t>Do not burn any debris until permission is granted to do so by proper authorities. </a:t>
            </a:r>
          </a:p>
          <a:p>
            <a:pPr>
              <a:lnSpc>
                <a:spcPct val="80000"/>
              </a:lnSpc>
            </a:pPr>
            <a:r>
              <a:rPr lang="en-US" sz="1800"/>
              <a:t>Call your Insurance Company to file a claim if your home was damaged. </a:t>
            </a:r>
          </a:p>
          <a:p>
            <a:pPr>
              <a:lnSpc>
                <a:spcPct val="80000"/>
              </a:lnSpc>
            </a:pPr>
            <a:r>
              <a:rPr lang="en-US" sz="1800"/>
              <a:t>Ask your Insurance Company for financial help. </a:t>
            </a:r>
          </a:p>
          <a:p>
            <a:pPr>
              <a:lnSpc>
                <a:spcPct val="80000"/>
              </a:lnSpc>
            </a:pPr>
            <a:r>
              <a:rPr lang="en-US" sz="1800"/>
              <a:t>Listen to local radio stations for official disaster. </a:t>
            </a:r>
          </a:p>
          <a:p>
            <a:pPr>
              <a:lnSpc>
                <a:spcPct val="80000"/>
              </a:lnSpc>
            </a:pPr>
            <a:r>
              <a:rPr lang="en-US" sz="1800"/>
              <a:t>Remember: </a:t>
            </a:r>
            <a:r>
              <a:rPr lang="en-US" sz="1800" b="1"/>
              <a:t>INTERSECTIONS WITH MALFUNCTIONING STOPLIGHTS MUST BE TREATED AS A FOUR-WAY STOP.</a:t>
            </a:r>
            <a:r>
              <a:rPr lang="en-US" sz="1800"/>
              <a:t> </a:t>
            </a:r>
          </a:p>
          <a:p>
            <a:pPr>
              <a:lnSpc>
                <a:spcPct val="80000"/>
              </a:lnSpc>
            </a:pPr>
            <a:r>
              <a:rPr lang="en-US" sz="1800"/>
              <a:t>Drive only if absolutely necessary and avoid flooded roads and washed out bridges.</a:t>
            </a:r>
          </a:p>
          <a:p>
            <a:pPr>
              <a:lnSpc>
                <a:spcPct val="80000"/>
              </a:lnSpc>
            </a:pPr>
            <a:endParaRPr lang="en-US"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Closing</a:t>
            </a:r>
          </a:p>
        </p:txBody>
      </p:sp>
      <p:sp>
        <p:nvSpPr>
          <p:cNvPr id="38915" name="Rectangle 3"/>
          <p:cNvSpPr>
            <a:spLocks noGrp="1" noChangeArrowheads="1"/>
          </p:cNvSpPr>
          <p:nvPr>
            <p:ph type="body" idx="1"/>
          </p:nvPr>
        </p:nvSpPr>
        <p:spPr/>
        <p:txBody>
          <a:bodyPr/>
          <a:lstStyle/>
          <a:p>
            <a:pPr>
              <a:lnSpc>
                <a:spcPct val="90000"/>
              </a:lnSpc>
            </a:pPr>
            <a:r>
              <a:rPr lang="en-US" sz="2800"/>
              <a:t>Hurricanes are a reality of living in Kure Beach – its not if but when.</a:t>
            </a:r>
          </a:p>
          <a:p>
            <a:pPr>
              <a:lnSpc>
                <a:spcPct val="90000"/>
              </a:lnSpc>
            </a:pPr>
            <a:r>
              <a:rPr lang="en-US" sz="2800"/>
              <a:t>With the extensive warning that comes from a hurricane – individuals can ensure the safety of themselves and their family</a:t>
            </a:r>
          </a:p>
          <a:p>
            <a:pPr>
              <a:lnSpc>
                <a:spcPct val="90000"/>
              </a:lnSpc>
            </a:pPr>
            <a:r>
              <a:rPr lang="en-US" sz="2800"/>
              <a:t>Planning now will ensure that you take proper actions when the next hurricane hits</a:t>
            </a:r>
          </a:p>
          <a:p>
            <a:pPr>
              <a:lnSpc>
                <a:spcPct val="90000"/>
              </a:lnSpc>
            </a:pPr>
            <a:r>
              <a:rPr lang="en-US" sz="2800"/>
              <a:t>The town will provide information and will respond to hurricanes – as a citizen you must plan and act on the information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p>
        </p:txBody>
      </p:sp>
      <p:sp>
        <p:nvSpPr>
          <p:cNvPr id="39939" name="Rectangle 3"/>
          <p:cNvSpPr>
            <a:spLocks noGrp="1" noChangeArrowheads="1"/>
          </p:cNvSpPr>
          <p:nvPr>
            <p:ph type="body" idx="1"/>
          </p:nvPr>
        </p:nvSpPr>
        <p:spPr/>
        <p:txBody>
          <a:bodyPr/>
          <a:lstStyle/>
          <a:p>
            <a:r>
              <a:rPr lang="en-US"/>
              <a:t>Questions or Comments to make the presentation better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Hazel - 1954</a:t>
            </a:r>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r>
              <a:rPr lang="en-US" sz="2000" dirty="0"/>
              <a:t>In terms of destruction, it is hard to find a hurricane in the Carolina's history to match Hazel.  On October 15, 1954 the center of this legendary hurricane slammed ashore near the NC/SC state line causing a level of devastation virtually unmatched in the local historic record</a:t>
            </a:r>
            <a:r>
              <a:rPr lang="en-US"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51740"/>
            <a:ext cx="4191000" cy="528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05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Bertha - 1996</a:t>
            </a:r>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r>
              <a:rPr lang="en-US" sz="1800" dirty="0"/>
              <a:t>Hurricane Bertha was the first of four strong hurricanes that affected Eastern North Carolina during the mid to late 1990s.  Within the span of just four years Hurricanes Bertha, Fran, Bonnie, and Floyd struck the southeastern corner of the state.  This period of extreme hurricane activity has a parallel in history to the period 1954-1955 when Hurricanes Hazel, Connie, Diane, and Ione hit the area.</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85900"/>
            <a:ext cx="4116494" cy="508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8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 - 1996</a:t>
            </a:r>
          </a:p>
        </p:txBody>
      </p:sp>
      <p:sp>
        <p:nvSpPr>
          <p:cNvPr id="4" name="Content Placeholder 3"/>
          <p:cNvSpPr>
            <a:spLocks noGrp="1"/>
          </p:cNvSpPr>
          <p:nvPr>
            <p:ph sz="half" idx="2"/>
          </p:nvPr>
        </p:nvSpPr>
        <p:spPr>
          <a:xfrm>
            <a:off x="4419600" y="1600200"/>
            <a:ext cx="4495800" cy="4525963"/>
          </a:xfrm>
        </p:spPr>
        <p:txBody>
          <a:bodyPr/>
          <a:lstStyle/>
          <a:p>
            <a:r>
              <a:rPr lang="en-US" sz="1800" dirty="0"/>
              <a:t>Fran killed 22 people and produced over $1.6 billion in insured property damage in the United States, the vast majority of that in North Carolina.  New Hanover County officials estimated Fran generated four times as much storm debris as Bertha did.  In Kure Beach, Bertha destroyed the fishing pier, then Fran damaged the tackle shop that remained – as well as totally destroying over 40 homes.</a:t>
            </a: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3010" y="1600200"/>
            <a:ext cx="370697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87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Bonnie - 1998</a:t>
            </a:r>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r>
              <a:rPr lang="en-US" sz="1800" dirty="0"/>
              <a:t>Winds were measured to 89 mph in Kure Beach.  With most southeastern North Carolina beaches remaining west of the landfall point, storm surge values were lower compared to what likely occurred east of the center.  Tides along the New Hanover county coast reached 7 to 9 feet.  Power was lost to 800,000 people across coastal North Carolina.</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9550"/>
            <a:ext cx="3962400" cy="489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36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Floyd - 1999</a:t>
            </a:r>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r>
              <a:rPr lang="en-US" sz="1800" dirty="0"/>
              <a:t>Floyd killed 57 people, 35 in North Carolina alone.  Insured losses from Hurricane Floyd totaled $1.32 billion dollars, with perhaps twice that total in uninsured flood-related damage.  The USGS calculated Floyd's flooding to have an expected return interval of at least 500 years on some rivers in Eastern North Carolina.  </a:t>
            </a:r>
            <a:r>
              <a:rPr lang="en-US" sz="1800"/>
              <a:t>Truly one for the record books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56127"/>
            <a:ext cx="4191000" cy="514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64652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4363</TotalTime>
  <Words>3067</Words>
  <Application>Microsoft Office PowerPoint</Application>
  <PresentationFormat>On-screen Show (4:3)</PresentationFormat>
  <Paragraphs>354</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Arial</vt:lpstr>
      <vt:lpstr>Default Design</vt:lpstr>
      <vt:lpstr>Hurricane Preparedness 2018</vt:lpstr>
      <vt:lpstr>Hurricane Fran</vt:lpstr>
      <vt:lpstr>Hurricane Fran</vt:lpstr>
      <vt:lpstr>Kure Pier – Hurricane Hazel</vt:lpstr>
      <vt:lpstr>Hazel - 1954</vt:lpstr>
      <vt:lpstr>Bertha - 1996</vt:lpstr>
      <vt:lpstr>Fran - 1996</vt:lpstr>
      <vt:lpstr>Bonnie - 1998</vt:lpstr>
      <vt:lpstr>Floyd - 1999</vt:lpstr>
      <vt:lpstr>PowerPoint Presentation</vt:lpstr>
      <vt:lpstr>Hurricane 2016 – Public Information Meetings</vt:lpstr>
      <vt:lpstr>My qualifications</vt:lpstr>
      <vt:lpstr>My qualifications</vt:lpstr>
      <vt:lpstr>Town Actions</vt:lpstr>
      <vt:lpstr>Preparedness - Town</vt:lpstr>
      <vt:lpstr>Preparedness - Town</vt:lpstr>
      <vt:lpstr>Response - Town</vt:lpstr>
      <vt:lpstr>Response - Town</vt:lpstr>
      <vt:lpstr>Response - Town</vt:lpstr>
      <vt:lpstr>Response - Town</vt:lpstr>
      <vt:lpstr>Ensuring Private Property Protected</vt:lpstr>
      <vt:lpstr>Restoration of Public Access</vt:lpstr>
      <vt:lpstr>What can (and should) you do?</vt:lpstr>
      <vt:lpstr>Before the Storm</vt:lpstr>
      <vt:lpstr>Your Hurricane Plan</vt:lpstr>
      <vt:lpstr>Your Disaster Plan</vt:lpstr>
      <vt:lpstr>Your Preparations</vt:lpstr>
      <vt:lpstr>What the news means</vt:lpstr>
      <vt:lpstr>Hurricane Watch</vt:lpstr>
      <vt:lpstr>Hurricane Warning</vt:lpstr>
      <vt:lpstr>Evacuation Ordered</vt:lpstr>
      <vt:lpstr>It’s not just Hurricanes  Your Family’s Emergency Plan</vt:lpstr>
      <vt:lpstr>Directions To Shelters </vt:lpstr>
      <vt:lpstr>Personal Supplies</vt:lpstr>
      <vt:lpstr>First Aid Supplies</vt:lpstr>
      <vt:lpstr>Medicines</vt:lpstr>
      <vt:lpstr>Sanitary Supplies</vt:lpstr>
      <vt:lpstr>Important Documents</vt:lpstr>
      <vt:lpstr>Other tools to consider</vt:lpstr>
      <vt:lpstr>Pets</vt:lpstr>
      <vt:lpstr>During the Storm</vt:lpstr>
      <vt:lpstr>After the Storm</vt:lpstr>
      <vt:lpstr>Closing</vt:lpstr>
      <vt:lpstr>PowerPoint Presentation</vt:lpstr>
    </vt:vector>
  </TitlesOfParts>
  <Company>Corning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 Heglar, PE</dc:creator>
  <cp:keywords>Corning Non-Corning</cp:keywords>
  <cp:lastModifiedBy>Heglar, David W</cp:lastModifiedBy>
  <cp:revision>41</cp:revision>
  <dcterms:created xsi:type="dcterms:W3CDTF">2006-05-22T18:47:28Z</dcterms:created>
  <dcterms:modified xsi:type="dcterms:W3CDTF">2018-07-17T20:05:17Z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b727cc04-79a9-462e-af59-a7fb6b2030d2</vt:lpwstr>
  </property>
  <property fmtid="{D5CDD505-2E9C-101B-9397-08002B2CF9AE}" pid="3" name="ClassCode">
    <vt:lpwstr>Non-Corning</vt:lpwstr>
  </property>
  <property fmtid="{D5CDD505-2E9C-101B-9397-08002B2CF9AE}" pid="4" name="CorningConfigurationVersion">
    <vt:lpwstr>3.0.11.5.5.2ENXRC</vt:lpwstr>
  </property>
  <property fmtid="{D5CDD505-2E9C-101B-9397-08002B2CF9AE}" pid="5" name="CCTCode">
    <vt:lpwstr>NC</vt:lpwstr>
  </property>
  <property fmtid="{D5CDD505-2E9C-101B-9397-08002B2CF9AE}" pid="6" name="CorningFullClassification">
    <vt:lpwstr>Non-Corning</vt:lpwstr>
  </property>
  <property fmtid="{D5CDD505-2E9C-101B-9397-08002B2CF9AE}" pid="7" name="CORNINGClassification">
    <vt:lpwstr>Non-Corning</vt:lpwstr>
  </property>
  <property fmtid="{D5CDD505-2E9C-101B-9397-08002B2CF9AE}" pid="8" name="CORNINGLabelExtension">
    <vt:lpwstr>None</vt:lpwstr>
  </property>
  <property fmtid="{D5CDD505-2E9C-101B-9397-08002B2CF9AE}" pid="9" name="CORNINGDisplayOptionalMarkingLanguage">
    <vt:lpwstr>None</vt:lpwstr>
  </property>
  <property fmtid="{D5CDD505-2E9C-101B-9397-08002B2CF9AE}" pid="10" name="CORNINGMarkingOption">
    <vt:lpwstr>Automatic</vt:lpwstr>
  </property>
</Properties>
</file>